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embeddings/oleObject1.bin" ContentType="application/vnd.openxmlformats-officedocument.oleObject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256" r:id="rId2"/>
    <p:sldId id="285" r:id="rId3"/>
    <p:sldId id="293" r:id="rId4"/>
    <p:sldId id="258" r:id="rId5"/>
    <p:sldId id="286" r:id="rId6"/>
    <p:sldId id="291" r:id="rId7"/>
    <p:sldId id="306" r:id="rId8"/>
    <p:sldId id="287" r:id="rId9"/>
    <p:sldId id="288" r:id="rId10"/>
    <p:sldId id="294" r:id="rId11"/>
    <p:sldId id="272" r:id="rId12"/>
    <p:sldId id="295" r:id="rId13"/>
    <p:sldId id="296" r:id="rId14"/>
    <p:sldId id="297" r:id="rId15"/>
    <p:sldId id="298" r:id="rId16"/>
    <p:sldId id="303" r:id="rId17"/>
    <p:sldId id="302" r:id="rId18"/>
    <p:sldId id="301" r:id="rId19"/>
    <p:sldId id="304" r:id="rId20"/>
    <p:sldId id="292" r:id="rId21"/>
    <p:sldId id="260" r:id="rId22"/>
    <p:sldId id="274" r:id="rId23"/>
    <p:sldId id="276" r:id="rId24"/>
    <p:sldId id="283" r:id="rId25"/>
    <p:sldId id="284" r:id="rId26"/>
    <p:sldId id="271" r:id="rId27"/>
  </p:sldIdLst>
  <p:sldSz cx="9144000" cy="6858000" type="screen4x3"/>
  <p:notesSz cx="6805613" cy="9944100"/>
  <p:custDataLst>
    <p:tags r:id="rId30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03" autoAdjust="0"/>
    <p:restoredTop sz="90929" autoAdjust="0"/>
  </p:normalViewPr>
  <p:slideViewPr>
    <p:cSldViewPr>
      <p:cViewPr>
        <p:scale>
          <a:sx n="75" d="100"/>
          <a:sy n="75" d="100"/>
        </p:scale>
        <p:origin x="-2072" y="-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0" Type="http://schemas.openxmlformats.org/officeDocument/2006/relationships/slide" Target="slides/slide19.xml"/><Relationship Id="rId2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viewProps" Target="viewProps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customXml" Target="../customXml/item3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ustomXml" Target="../customXml/item2.xml"/><Relationship Id="rId3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tags" Target="tags/tag1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CC5C8-6312-402B-8DE9-72D8D4401C91}" type="datetimeFigureOut">
              <a:rPr lang="nl-NL" smtClean="0"/>
              <a:pPr/>
              <a:t>24-05-13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85AC7-D60F-4D17-803B-34D3B8D1E5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98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8DD42E-BDD4-4E17-84D5-45378ED5327B}" type="slidenum">
              <a:rPr lang="en-GB"/>
              <a:pPr/>
              <a:t>12</a:t>
            </a:fld>
            <a:endParaRPr lang="en-GB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6125"/>
            <a:ext cx="4970463" cy="3729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7416" y="4723449"/>
            <a:ext cx="4990783" cy="447484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3E2A0DF-4DCE-47DA-B6CE-CE5F8AD1EF56}" type="slidenum">
              <a:rPr lang="en-GB">
                <a:latin typeface="Times New Roman" pitchFamily="18" charset="0"/>
              </a:rPr>
              <a:pPr/>
              <a:t>14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358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358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07416" y="4723449"/>
            <a:ext cx="4990783" cy="4474845"/>
          </a:xfrm>
          <a:noFill/>
          <a:ln/>
        </p:spPr>
        <p:txBody>
          <a:bodyPr wrap="none" anchor="ctr"/>
          <a:lstStyle/>
          <a:p>
            <a:endParaRPr lang="nl-NL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5275F93-2D43-4A71-BBFF-2F2DCB613A5D}" type="slidenum">
              <a:rPr lang="en-GB">
                <a:latin typeface="Times New Roman" pitchFamily="18" charset="0"/>
              </a:rPr>
              <a:pPr/>
              <a:t>15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1168928" y="768253"/>
            <a:ext cx="4483512" cy="36858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226" tIns="46613" rIns="93226" bIns="46613" anchor="ctr"/>
          <a:lstStyle/>
          <a:p>
            <a:endParaRPr lang="nl-NL"/>
          </a:p>
        </p:txBody>
      </p:sp>
      <p:sp>
        <p:nvSpPr>
          <p:cNvPr id="3686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20019" y="4761430"/>
            <a:ext cx="4981331" cy="5060097"/>
          </a:xfrm>
          <a:noFill/>
          <a:ln/>
        </p:spPr>
        <p:txBody>
          <a:bodyPr/>
          <a:lstStyle/>
          <a:p>
            <a:pPr>
              <a:spcBef>
                <a:spcPts val="382"/>
              </a:spcBef>
              <a:buClr>
                <a:srgbClr val="FFFFFF"/>
              </a:buClr>
              <a:tabLst>
                <a:tab pos="0" algn="l"/>
                <a:tab pos="932260" algn="l"/>
                <a:tab pos="1864519" algn="l"/>
                <a:tab pos="2796779" algn="l"/>
                <a:tab pos="3729040" algn="l"/>
                <a:tab pos="4661299" algn="l"/>
                <a:tab pos="5593559" algn="l"/>
                <a:tab pos="6525819" algn="l"/>
                <a:tab pos="7458079" algn="l"/>
                <a:tab pos="8390339" algn="l"/>
                <a:tab pos="9322598" algn="l"/>
                <a:tab pos="10254859" algn="l"/>
              </a:tabLst>
            </a:pPr>
            <a:endParaRPr lang="en-GB" sz="1000" dirty="0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B9D8B8-11CE-41BD-B6CD-48C37BA70D5D}" type="slidenum">
              <a:rPr lang="en-GB" smtClean="0">
                <a:latin typeface="Times New Roman" pitchFamily="18" charset="0"/>
              </a:rPr>
              <a:pPr/>
              <a:t>16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6125"/>
            <a:ext cx="497046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7933" y="4723788"/>
            <a:ext cx="4989752" cy="44738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nl-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B7479A-914C-4472-AA1F-4F66EB2AEB39}" type="slidenum">
              <a:rPr lang="nl-NL" smtClean="0">
                <a:latin typeface="Times New Roman" pitchFamily="18" charset="0"/>
              </a:rPr>
              <a:pPr/>
              <a:t>17</a:t>
            </a:fld>
            <a:endParaRPr lang="nl-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 err="1" smtClean="0"/>
              <a:t>natural</a:t>
            </a:r>
            <a:r>
              <a:rPr lang="nl-NL" dirty="0" smtClean="0"/>
              <a:t> </a:t>
            </a:r>
            <a:r>
              <a:rPr lang="nl-NL" dirty="0" err="1" smtClean="0"/>
              <a:t>processes</a:t>
            </a:r>
            <a:r>
              <a:rPr lang="nl-NL" dirty="0" smtClean="0"/>
              <a:t>, to </a:t>
            </a:r>
            <a:r>
              <a:rPr lang="nl-NL" dirty="0" err="1" smtClean="0"/>
              <a:t>improve</a:t>
            </a:r>
            <a:r>
              <a:rPr lang="nl-NL" dirty="0" smtClean="0"/>
              <a:t> </a:t>
            </a:r>
            <a:r>
              <a:rPr lang="nl-NL" dirty="0" err="1" smtClean="0"/>
              <a:t>flood</a:t>
            </a:r>
            <a:r>
              <a:rPr lang="nl-NL" dirty="0" smtClean="0"/>
              <a:t> </a:t>
            </a:r>
            <a:r>
              <a:rPr lang="nl-NL" dirty="0" err="1" smtClean="0"/>
              <a:t>protection</a:t>
            </a:r>
            <a:r>
              <a:rPr lang="nl-NL" dirty="0" smtClean="0"/>
              <a:t> performance of the defenses,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mainly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reducing</a:t>
            </a:r>
            <a:r>
              <a:rPr lang="nl-NL" baseline="0" dirty="0" smtClean="0"/>
              <a:t> wave </a:t>
            </a:r>
            <a:r>
              <a:rPr lang="nl-NL" baseline="0" dirty="0" err="1" smtClean="0"/>
              <a:t>action</a:t>
            </a:r>
            <a:r>
              <a:rPr lang="nl-NL" baseline="0" dirty="0" smtClean="0"/>
              <a:t>:</a:t>
            </a:r>
          </a:p>
          <a:p>
            <a:r>
              <a:rPr lang="nl-NL" baseline="0" dirty="0" err="1" smtClean="0"/>
              <a:t>Sand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nourishments</a:t>
            </a:r>
            <a:r>
              <a:rPr lang="nl-NL" baseline="0" dirty="0" smtClean="0"/>
              <a:t>, to </a:t>
            </a:r>
            <a:r>
              <a:rPr lang="nl-NL" baseline="0" dirty="0" err="1" smtClean="0"/>
              <a:t>create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shallow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foreshore</a:t>
            </a:r>
            <a:endParaRPr lang="nl-NL" baseline="0" dirty="0" smtClean="0"/>
          </a:p>
          <a:p>
            <a:r>
              <a:rPr lang="nl-NL" baseline="0" dirty="0" err="1" smtClean="0"/>
              <a:t>Stimulate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development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natural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reefs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vegetation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22231A-D4E0-437C-AA17-6517AA1BD32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562475" y="0"/>
            <a:ext cx="4581525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37138" y="2878138"/>
            <a:ext cx="3598862" cy="857250"/>
          </a:xfrm>
        </p:spPr>
        <p:txBody>
          <a:bodyPr/>
          <a:lstStyle>
            <a:lvl1pPr defTabSz="608013" eaLnBrk="0" hangingPunct="0"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37138" y="3778250"/>
            <a:ext cx="3598862" cy="1752600"/>
          </a:xfrm>
        </p:spPr>
        <p:txBody>
          <a:bodyPr/>
          <a:lstStyle>
            <a:lvl1pPr marL="0" indent="1588" defTabSz="608013" eaLnBrk="0" hangingPunct="0">
              <a:buFont typeface="Arial" charset="0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het opmaakprofiel van de modelondertitel te bewerken</a:t>
            </a: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5037138" y="6515100"/>
            <a:ext cx="3932237" cy="209550"/>
          </a:xfrm>
        </p:spPr>
        <p:txBody>
          <a:bodyPr anchor="t"/>
          <a:lstStyle>
            <a:lvl1pPr algn="l">
              <a:defRPr/>
            </a:lvl1pPr>
          </a:lstStyle>
          <a:p>
            <a:fld id="{58738A79-0EEF-4749-8A97-F6E266F25E98}" type="datetime3">
              <a:rPr lang="en-US" smtClean="0"/>
              <a:pPr/>
              <a:t>24 mei 2013</a:t>
            </a:fld>
            <a:endParaRPr lang="nl-NL" dirty="0"/>
          </a:p>
        </p:txBody>
      </p:sp>
      <p:pic>
        <p:nvPicPr>
          <p:cNvPr id="9" name="Afbeelding 8" descr="ROe_IM_Logo_1_RGB_diap.PNG"/>
          <p:cNvPicPr>
            <a:picLocks noChangeAspect="1"/>
          </p:cNvPicPr>
          <p:nvPr userDrawn="1"/>
        </p:nvPicPr>
        <p:blipFill>
          <a:blip r:embed="rId2" cstate="print"/>
          <a:srcRect l="45335" t="12392"/>
          <a:stretch>
            <a:fillRect/>
          </a:stretch>
        </p:blipFill>
        <p:spPr>
          <a:xfrm>
            <a:off x="4246144" y="0"/>
            <a:ext cx="3684180" cy="20486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4D3DCD-78F2-4C02-80EF-E6C3442401A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marL="0" marR="0" indent="0" algn="r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14 February 2011</a:t>
            </a:r>
            <a:endParaRPr lang="nl-NL" dirty="0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67513" y="1293813"/>
            <a:ext cx="2100262" cy="491331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66725" y="1293813"/>
            <a:ext cx="6148388" cy="491331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EBBB1C-FD6D-4964-872D-637C2E61DE2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marL="0" marR="0" indent="0" algn="r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74DA9D-FB39-451B-A108-771D65D092FA}" type="datetime3">
              <a:rPr lang="en-US" smtClean="0"/>
              <a:pPr/>
              <a:t>24 mei 2013</a:t>
            </a:fld>
            <a:endParaRPr lang="nl-NL" dirty="0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293813"/>
            <a:ext cx="8401050" cy="4921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66725" y="2068513"/>
            <a:ext cx="4124325" cy="41386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743450" y="2068513"/>
            <a:ext cx="4124325" cy="4138612"/>
          </a:xfrm>
        </p:spPr>
        <p:txBody>
          <a:bodyPr/>
          <a:lstStyle/>
          <a:p>
            <a:r>
              <a:rPr lang="nl-NL" smtClean="0"/>
              <a:t>Klik op het pictogram als u een illustratie wilt toevoegen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466725" y="6611938"/>
            <a:ext cx="1905000" cy="119062"/>
          </a:xfrm>
        </p:spPr>
        <p:txBody>
          <a:bodyPr/>
          <a:lstStyle>
            <a:lvl1pPr>
              <a:defRPr/>
            </a:lvl1pPr>
          </a:lstStyle>
          <a:p>
            <a:fld id="{C0E4B359-E2E3-44DC-A349-1126A74EF1B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>
          <a:xfrm>
            <a:off x="7264400" y="6611938"/>
            <a:ext cx="1508125" cy="119062"/>
          </a:xfrm>
        </p:spPr>
        <p:txBody>
          <a:bodyPr/>
          <a:lstStyle>
            <a:lvl1pPr>
              <a:defRPr/>
            </a:lvl1pPr>
          </a:lstStyle>
          <a:p>
            <a:fld id="{B90AA795-8750-4112-8D3F-5758D0F39CE8}" type="datetime3">
              <a:rPr lang="en-US" smtClean="0"/>
              <a:pPr/>
              <a:t>24 mei 2013</a:t>
            </a:fld>
            <a:endParaRPr lang="nl-NL" dirty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illustrati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293813"/>
            <a:ext cx="8399463" cy="4905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half" idx="1"/>
          </p:nvPr>
        </p:nvSpPr>
        <p:spPr>
          <a:xfrm>
            <a:off x="466725" y="2068513"/>
            <a:ext cx="4122738" cy="4137025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41863" y="2068513"/>
            <a:ext cx="4124325" cy="41370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AD764-0285-4083-95F2-0306ECB75CA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/>
              <a:t>1 September 2011</a:t>
            </a:r>
            <a:r>
              <a:rPr lang="en-GB"/>
              <a:t>31 May 2011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CDB467-7873-4513-AFB0-64C93AB0D52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D84257-ED32-48C1-8368-C36FAEBD5AE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4459A10-B237-4918-9E78-1F2F92E8F41A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6725" y="2068513"/>
            <a:ext cx="4124325" cy="41386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43450" y="2068513"/>
            <a:ext cx="4124325" cy="41386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EFCD2F-3854-4509-94B1-251D221B176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6A8A896-DF00-4C5E-BB22-4BB27341767B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8DFE5E-4DF5-4E22-BF27-B57155238CA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14 February 2011</a:t>
            </a:r>
            <a:endParaRPr lang="nl-NL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2C4F18-1084-43BB-8F0C-8DDEC76DCA4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6A994CB-1F92-4C91-953F-734AC77056FB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FF4269-9A2A-402C-95A8-1E64AE3A37F9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65B0BAA-DBE6-46A0-A778-60431F634DD6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E2487A-4EC9-4160-846D-E5DD7CFD4F63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marL="0" marR="0" indent="0" algn="r" defTabSz="608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67F91C8B-5689-4E96-80D0-65BB65C00E44}" type="datetime3">
              <a:rPr lang="en-US" smtClean="0"/>
              <a:pPr/>
              <a:t>24 mei 2013</a:t>
            </a:fld>
            <a:endParaRPr lang="nl-NL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CDE4C3-FD53-4754-8387-ED0250ADD0E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DD6BB2-EB94-4FAE-A149-4F64DDD88762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6" y="6525344"/>
            <a:ext cx="3097337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en-GB" dirty="0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10112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350000"/>
            <a:ext cx="9144000" cy="50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1293813"/>
            <a:ext cx="8401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2068513"/>
            <a:ext cx="840105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6725" y="6611938"/>
            <a:ext cx="1905000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A7767DB5-9DBB-4547-9226-1DA966EC9086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64400" y="6611938"/>
            <a:ext cx="1508125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11EC5AFD-569C-4F7D-8057-E6B51A727791}" type="datetime3">
              <a:rPr lang="en-US" smtClean="0"/>
              <a:pPr/>
              <a:t>24 mei 2013</a:t>
            </a:fld>
            <a:endParaRPr lang="nl-NL" dirty="0"/>
          </a:p>
        </p:txBody>
      </p:sp>
      <p:pic>
        <p:nvPicPr>
          <p:cNvPr id="9225" name="Picture 9" descr="Z:\KA\Carma\DocSys\Customers\VenW Rijksbreed\Models\Presentaties\background_pictures\logo wit\RO_VW_diap.png"/>
          <p:cNvPicPr>
            <a:picLocks noChangeAspect="1" noChangeArrowheads="1"/>
          </p:cNvPicPr>
          <p:nvPr/>
        </p:nvPicPr>
        <p:blipFill>
          <a:blip r:embed="rId15" cstate="print"/>
          <a:srcRect l="46451" t="15443" r="46289" b="20656"/>
          <a:stretch>
            <a:fillRect/>
          </a:stretch>
        </p:blipFill>
        <p:spPr bwMode="auto">
          <a:xfrm>
            <a:off x="4376738" y="0"/>
            <a:ext cx="3937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5977" y="6525344"/>
            <a:ext cx="2736304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tacommissaris.nl/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deltacommissie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37138" y="2878138"/>
            <a:ext cx="3598862" cy="838894"/>
          </a:xfrm>
        </p:spPr>
        <p:txBody>
          <a:bodyPr/>
          <a:lstStyle/>
          <a:p>
            <a:r>
              <a:rPr lang="en-US" dirty="0" smtClean="0"/>
              <a:t>bridging adaptation and DRR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PIET DE WILDT</a:t>
            </a:r>
          </a:p>
          <a:p>
            <a:r>
              <a:rPr lang="nl-NL" dirty="0" err="1" smtClean="0"/>
              <a:t>Ministry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Infrastructure</a:t>
            </a:r>
            <a:r>
              <a:rPr lang="nl-NL" dirty="0" smtClean="0"/>
              <a:t> and the Environment</a:t>
            </a:r>
          </a:p>
          <a:p>
            <a:r>
              <a:rPr lang="nl-NL" dirty="0" smtClean="0"/>
              <a:t>The </a:t>
            </a:r>
            <a:r>
              <a:rPr lang="nl-NL" dirty="0" err="1" smtClean="0"/>
              <a:t>Netherlands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4F9F7E9-45A0-4E1A-A5F7-6E228527EAD4}" type="datetime3">
              <a:rPr lang="en-US" smtClean="0"/>
              <a:pPr/>
              <a:t>24 mei 2013</a:t>
            </a:fld>
            <a:endParaRPr lang="nl-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097EAB-0928-4260-BE09-27A7546E79B3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dirty="0" smtClean="0">
                <a:solidFill>
                  <a:schemeClr val="tx1"/>
                </a:solidFill>
              </a:rPr>
              <a:t>The </a:t>
            </a:r>
            <a:r>
              <a:rPr lang="nl-NL" dirty="0" err="1" smtClean="0">
                <a:solidFill>
                  <a:schemeClr val="tx1"/>
                </a:solidFill>
              </a:rPr>
              <a:t>Netherlands</a:t>
            </a:r>
            <a:r>
              <a:rPr lang="nl-NL" dirty="0" smtClean="0">
                <a:solidFill>
                  <a:schemeClr val="tx1"/>
                </a:solidFill>
              </a:rPr>
              <a:t>’ </a:t>
            </a:r>
            <a:r>
              <a:rPr lang="nl-NL" dirty="0" err="1" smtClean="0">
                <a:solidFill>
                  <a:schemeClr val="tx1"/>
                </a:solidFill>
              </a:rPr>
              <a:t>exposure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profile</a:t>
            </a:r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0181" name="Picture 5" descr="NL reli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92896"/>
            <a:ext cx="2560638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NIROV overstromingsdiepteka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492896"/>
            <a:ext cx="27590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>
          <a:xfrm>
            <a:off x="4427984" y="2420888"/>
            <a:ext cx="449999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About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400 km of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Rhine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river</a:t>
            </a:r>
            <a:endParaRPr lang="nl-NL" sz="1800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International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catchment</a:t>
            </a:r>
            <a:endParaRPr lang="nl-NL" sz="1800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60% flood prone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About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9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million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inhabitants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below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flood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level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GDP 600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bln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euro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High protection level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3500 km of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flood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defences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hundreds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of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locks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sluices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pumping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stations</a:t>
            </a:r>
          </a:p>
        </p:txBody>
      </p:sp>
      <p:pic>
        <p:nvPicPr>
          <p:cNvPr id="146433" name="Picture 1"/>
          <p:cNvPicPr>
            <a:picLocks noChangeAspect="1" noChangeArrowheads="1"/>
          </p:cNvPicPr>
          <p:nvPr/>
        </p:nvPicPr>
        <p:blipFill>
          <a:blip r:embed="rId4" cstate="print"/>
          <a:srcRect l="29822" t="41220" r="41829" b="10000"/>
          <a:stretch>
            <a:fillRect/>
          </a:stretch>
        </p:blipFill>
        <p:spPr bwMode="auto">
          <a:xfrm>
            <a:off x="539552" y="1988840"/>
            <a:ext cx="127221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Rechte verbindingslijn met pijl 13"/>
          <p:cNvCxnSpPr/>
          <p:nvPr/>
        </p:nvCxnSpPr>
        <p:spPr bwMode="auto">
          <a:xfrm>
            <a:off x="1403648" y="5373216"/>
            <a:ext cx="93610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kstvak 14"/>
          <p:cNvSpPr txBox="1"/>
          <p:nvPr/>
        </p:nvSpPr>
        <p:spPr>
          <a:xfrm>
            <a:off x="1331640" y="5445224"/>
            <a:ext cx="108012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chemeClr val="tx1"/>
                </a:solidFill>
              </a:rPr>
              <a:t>100 km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835696" y="3140968"/>
            <a:ext cx="28803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/>
                </a:solidFill>
              </a:rPr>
              <a:t>A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1403648" y="3284984"/>
            <a:ext cx="28803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/>
                </a:solidFill>
              </a:rPr>
              <a:t>H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1619672" y="3645024"/>
            <a:ext cx="28803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/>
                </a:solidFill>
              </a:rPr>
              <a:t>R</a:t>
            </a:r>
            <a:endParaRPr lang="nl-N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RESPONSE POLICY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DECREASE EXPOSURE AND VULNARABILITY</a:t>
            </a:r>
          </a:p>
          <a:p>
            <a:pPr algn="ctr">
              <a:buNone/>
            </a:pPr>
            <a:r>
              <a:rPr lang="en-US" dirty="0" smtClean="0"/>
              <a:t>physical system more robust to cope with climate change</a:t>
            </a:r>
          </a:p>
          <a:p>
            <a:pPr algn="ctr">
              <a:buNone/>
            </a:pPr>
            <a:r>
              <a:rPr lang="en-US" dirty="0" smtClean="0"/>
              <a:t>(technology, spatial planning)</a:t>
            </a:r>
          </a:p>
          <a:p>
            <a:pPr algn="ctr">
              <a:buNone/>
            </a:pPr>
            <a:r>
              <a:rPr lang="en-US" dirty="0" smtClean="0"/>
              <a:t>infrastructure, early warning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INCREASE RESILIENCE</a:t>
            </a:r>
          </a:p>
          <a:p>
            <a:pPr algn="ctr">
              <a:buNone/>
            </a:pPr>
            <a:r>
              <a:rPr lang="en-US" dirty="0" smtClean="0"/>
              <a:t>society, economy, ecosystem more robust to cope with climate change</a:t>
            </a:r>
          </a:p>
          <a:p>
            <a:pPr algn="ctr">
              <a:buNone/>
            </a:pPr>
            <a:r>
              <a:rPr lang="en-US" dirty="0" smtClean="0"/>
              <a:t>(humanities)</a:t>
            </a:r>
          </a:p>
          <a:p>
            <a:pPr algn="ctr">
              <a:buNone/>
            </a:pPr>
            <a:r>
              <a:rPr lang="en-US" dirty="0" smtClean="0"/>
              <a:t>governance, ability to cope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sp>
        <p:nvSpPr>
          <p:cNvPr id="7" name="PIJL-OMLAAG 6"/>
          <p:cNvSpPr/>
          <p:nvPr/>
        </p:nvSpPr>
        <p:spPr bwMode="auto">
          <a:xfrm>
            <a:off x="4427984" y="3717032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7C0C9AC-5AEB-4D97-8AA7-632724E543DB}" type="slidenum">
              <a:rPr lang="en-GB"/>
              <a:pPr/>
              <a:t>12</a:t>
            </a:fld>
            <a:endParaRPr lang="en-GB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GB"/>
              <a:t>28 September 2011</a:t>
            </a:r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66725" y="1293813"/>
            <a:ext cx="8281739" cy="492125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Well protected </a:t>
            </a:r>
            <a:r>
              <a:rPr lang="en-GB" dirty="0" smtClean="0"/>
              <a:t>delta,</a:t>
            </a:r>
            <a:r>
              <a:rPr lang="en-GB" dirty="0" smtClean="0">
                <a:latin typeface="Verdana" pitchFamily="34" charset="0"/>
                <a:ea typeface="MS Gothic" charset="0"/>
                <a:cs typeface="MS Gothic" charset="0"/>
              </a:rPr>
              <a:t> requiring continuous effort</a:t>
            </a:r>
            <a:br>
              <a:rPr lang="en-GB" dirty="0" smtClean="0">
                <a:latin typeface="Verdana" pitchFamily="34" charset="0"/>
                <a:ea typeface="MS Gothic" charset="0"/>
                <a:cs typeface="MS Gothic" charset="0"/>
              </a:rPr>
            </a:br>
            <a:endParaRPr lang="en-GB" dirty="0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953000" y="6400800"/>
            <a:ext cx="2667000" cy="231775"/>
          </a:xfrm>
          <a:prstGeom prst="rect">
            <a:avLst/>
          </a:prstGeom>
          <a:solidFill>
            <a:srgbClr val="046F96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buClr>
                <a:srgbClr val="FFFFFF"/>
              </a:buClr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900">
                <a:solidFill>
                  <a:srgbClr val="FFFFFF"/>
                </a:solidFill>
                <a:latin typeface="Verdana" pitchFamily="34" charset="0"/>
                <a:ea typeface="MS Gothic" charset="0"/>
                <a:cs typeface="MS Gothic" charset="0"/>
              </a:rPr>
              <a:t>Delta Programme Commissioner</a:t>
            </a:r>
            <a:r>
              <a:rPr lang="en-GB" sz="800">
                <a:solidFill>
                  <a:srgbClr val="FFFFFF"/>
                </a:solidFill>
                <a:latin typeface="Verdana" pitchFamily="34" charset="0"/>
                <a:ea typeface="MS Gothic" charset="0"/>
                <a:cs typeface="MS Gothic" charset="0"/>
              </a:rPr>
              <a:t> </a:t>
            </a:r>
          </a:p>
        </p:txBody>
      </p:sp>
      <p:pic>
        <p:nvPicPr>
          <p:cNvPr id="6155" name="Picture 11" descr="D:\Documents and Settings\JoAlphen\Desktop\DSC_0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4343400" cy="2879725"/>
          </a:xfrm>
          <a:prstGeom prst="rect">
            <a:avLst/>
          </a:prstGeom>
          <a:noFill/>
        </p:spPr>
      </p:pic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4343400" y="1295400"/>
            <a:ext cx="4572000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buClr>
                <a:srgbClr val="CC003D"/>
              </a:buClr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600" dirty="0">
              <a:solidFill>
                <a:srgbClr val="CC003D"/>
              </a:solidFill>
              <a:latin typeface="Verdana" pitchFamily="34" charset="0"/>
              <a:ea typeface="MS Gothic" charset="0"/>
              <a:cs typeface="MS Gothic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932040" y="1916832"/>
            <a:ext cx="4211960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 Legal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standards</a:t>
            </a:r>
            <a:endParaRPr lang="nl-NL" sz="1800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 Legal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periodic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assessment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(6yr)</a:t>
            </a:r>
          </a:p>
          <a:p>
            <a:pPr>
              <a:buFont typeface="Arial" pitchFamily="34" charset="0"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Flood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protection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  <a:latin typeface="+mn-lt"/>
              </a:rPr>
              <a:t>improvement</a:t>
            </a: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 </a:t>
            </a:r>
          </a:p>
          <a:p>
            <a:r>
              <a:rPr lang="nl-NL" sz="1800" dirty="0" smtClean="0">
                <a:solidFill>
                  <a:schemeClr val="tx1"/>
                </a:solidFill>
                <a:latin typeface="+mn-lt"/>
              </a:rPr>
              <a:t>	program</a:t>
            </a:r>
          </a:p>
          <a:p>
            <a:pPr>
              <a:buFont typeface="Arial" pitchFamily="34" charset="0"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+mn-lt"/>
              </a:rPr>
              <a:t>  Waterboards / Rijkswaterstaat </a:t>
            </a:r>
          </a:p>
          <a:p>
            <a:r>
              <a:rPr lang="nl-NL" sz="1800" dirty="0" smtClean="0">
                <a:solidFill>
                  <a:schemeClr val="tx1"/>
                </a:solidFill>
                <a:latin typeface="+mn-lt"/>
              </a:rPr>
              <a:t>	(50-50%)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blz 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1124744"/>
            <a:ext cx="3727202" cy="2709648"/>
          </a:xfrm>
          <a:prstGeom prst="rect">
            <a:avLst/>
          </a:prstGeom>
          <a:ln/>
        </p:spPr>
      </p:pic>
      <p:sp>
        <p:nvSpPr>
          <p:cNvPr id="1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F726CF0-00DA-4A6A-A37D-1D7CBA15BA42}" type="datetime4">
              <a:rPr lang="nl-NL" smtClean="0"/>
              <a:pPr/>
              <a:t>mei 24, 2013</a:t>
            </a:fld>
            <a:endParaRPr lang="nl-NL"/>
          </a:p>
        </p:txBody>
      </p:sp>
      <p:pic>
        <p:nvPicPr>
          <p:cNvPr id="108549" name="Picture 5" descr="pag 036 afb 25   stormvloed 1916 5e druk 2003"/>
          <p:cNvPicPr>
            <a:picLocks noChangeAspect="1" noChangeArrowheads="1"/>
          </p:cNvPicPr>
          <p:nvPr/>
        </p:nvPicPr>
        <p:blipFill>
          <a:blip r:embed="rId3" cstate="print"/>
          <a:srcRect l="27272" b="40970"/>
          <a:stretch>
            <a:fillRect/>
          </a:stretch>
        </p:blipFill>
        <p:spPr bwMode="auto">
          <a:xfrm>
            <a:off x="0" y="1628800"/>
            <a:ext cx="2859088" cy="2971800"/>
          </a:xfrm>
          <a:prstGeom prst="rect">
            <a:avLst/>
          </a:prstGeom>
          <a:noFill/>
        </p:spPr>
      </p:pic>
      <p:pic>
        <p:nvPicPr>
          <p:cNvPr id="108550" name="Picture 6" descr="Image 1"/>
          <p:cNvPicPr>
            <a:picLocks noChangeAspect="1" noChangeArrowheads="1"/>
          </p:cNvPicPr>
          <p:nvPr/>
        </p:nvPicPr>
        <p:blipFill>
          <a:blip r:embed="rId4" cstate="print"/>
          <a:srcRect r="43077"/>
          <a:stretch>
            <a:fillRect/>
          </a:stretch>
        </p:blipFill>
        <p:spPr bwMode="auto">
          <a:xfrm>
            <a:off x="1907704" y="2348880"/>
            <a:ext cx="2947988" cy="3581400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067944" y="3501008"/>
            <a:ext cx="3429000" cy="2660650"/>
            <a:chOff x="1680" y="1488"/>
            <a:chExt cx="3024" cy="1820"/>
          </a:xfrm>
        </p:grpSpPr>
        <p:pic>
          <p:nvPicPr>
            <p:cNvPr id="108552" name="Picture 8" descr="ramp 195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80" y="1488"/>
              <a:ext cx="3024" cy="1820"/>
            </a:xfrm>
            <a:prstGeom prst="rect">
              <a:avLst/>
            </a:prstGeom>
            <a:noFill/>
          </p:spPr>
        </p:pic>
        <p:sp>
          <p:nvSpPr>
            <p:cNvPr id="108553" name="Rectangle 9"/>
            <p:cNvSpPr>
              <a:spLocks noChangeArrowheads="1"/>
            </p:cNvSpPr>
            <p:nvPr/>
          </p:nvSpPr>
          <p:spPr bwMode="auto">
            <a:xfrm>
              <a:off x="2188" y="1537"/>
              <a:ext cx="974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nl-NL" sz="3200" b="1" dirty="0">
                  <a:solidFill>
                    <a:srgbClr val="000000"/>
                  </a:solidFill>
                  <a:latin typeface="V&amp;W Syntax (Adobe)" pitchFamily="34" charset="0"/>
                </a:rPr>
                <a:t>1953</a:t>
              </a:r>
              <a:endParaRPr lang="en-GB" sz="3200" b="1" dirty="0">
                <a:solidFill>
                  <a:srgbClr val="000000"/>
                </a:solidFill>
                <a:latin typeface="V&amp;W Syntax (Adobe)" pitchFamily="34" charset="0"/>
              </a:endParaRPr>
            </a:p>
          </p:txBody>
        </p:sp>
      </p:grpSp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0" y="1628800"/>
            <a:ext cx="1104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rgbClr val="000000"/>
                </a:solidFill>
                <a:latin typeface="V&amp;W Syntax (Adobe)" pitchFamily="34" charset="0"/>
              </a:rPr>
              <a:t>1916</a:t>
            </a:r>
            <a:endParaRPr lang="en-GB" sz="3200" b="1" dirty="0">
              <a:solidFill>
                <a:srgbClr val="000000"/>
              </a:solidFill>
              <a:latin typeface="V&amp;W Syntax (Adobe)" pitchFamily="34" charset="0"/>
            </a:endParaRPr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1763688" y="2420888"/>
            <a:ext cx="1104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rgbClr val="000000"/>
                </a:solidFill>
                <a:latin typeface="V&amp;W Syntax (Adobe)" pitchFamily="34" charset="0"/>
              </a:rPr>
              <a:t>1926</a:t>
            </a:r>
            <a:endParaRPr lang="en-GB" sz="3200" b="1" dirty="0">
              <a:solidFill>
                <a:srgbClr val="000000"/>
              </a:solidFill>
              <a:latin typeface="V&amp;W Syntax (Adobe)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740352" y="1988840"/>
            <a:ext cx="1095172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rgbClr val="000000"/>
                </a:solidFill>
                <a:latin typeface="V&amp;W Syntax (Adobe)" pitchFamily="34" charset="0"/>
              </a:rPr>
              <a:t>1995</a:t>
            </a:r>
            <a:endParaRPr lang="en-GB" sz="3200" b="1" dirty="0">
              <a:solidFill>
                <a:srgbClr val="000000"/>
              </a:solidFill>
              <a:latin typeface="V&amp;W Syntax (Adobe)" pitchFamily="34" charset="0"/>
            </a:endParaRP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251520" y="1124744"/>
            <a:ext cx="4753347" cy="492125"/>
          </a:xfrm>
          <a:prstGeom prst="rect">
            <a:avLst/>
          </a:prstGeom>
          <a:ln/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3D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RECENT FLOOD</a:t>
            </a:r>
            <a:r>
              <a:rPr kumimoji="0" lang="en-GB" sz="2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HISTORY</a:t>
            </a:r>
            <a:endParaRPr kumimoji="0" lang="en-GB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47C135-2B3E-4B33-BB24-A5C4B679BB6F}" type="slidenum">
              <a:rPr lang="en-GB"/>
              <a:pPr>
                <a:defRPr/>
              </a:pPr>
              <a:t>14</a:t>
            </a:fld>
            <a:endParaRPr lang="en-GB"/>
          </a:p>
        </p:txBody>
      </p:sp>
      <p:pic>
        <p:nvPicPr>
          <p:cNvPr id="9220" name="Picture 14" descr="poster-nederland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28600" y="1905000"/>
            <a:ext cx="89154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395536" y="908720"/>
            <a:ext cx="8259763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lnSpc>
                <a:spcPct val="100000"/>
              </a:lnSpc>
              <a:buClr>
                <a:srgbClr val="CC003D"/>
              </a:buClr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2600" dirty="0" smtClean="0">
              <a:solidFill>
                <a:srgbClr val="CC003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>
              <a:lnSpc>
                <a:spcPct val="100000"/>
              </a:lnSpc>
              <a:buClr>
                <a:srgbClr val="CC003D"/>
              </a:buClr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600" dirty="0" smtClean="0">
                <a:solidFill>
                  <a:srgbClr val="CC003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Delta under pressure</a:t>
            </a:r>
            <a:r>
              <a:rPr lang="x-none" sz="2600" dirty="0" smtClean="0">
                <a:solidFill>
                  <a:srgbClr val="CC003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‏</a:t>
            </a:r>
            <a:endParaRPr lang="en-GB" sz="2600" dirty="0">
              <a:solidFill>
                <a:srgbClr val="CC003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0" y="4267200"/>
            <a:ext cx="1584325" cy="1584325"/>
          </a:xfrm>
          <a:prstGeom prst="upArrowCallout">
            <a:avLst>
              <a:gd name="adj1" fmla="val 25000"/>
              <a:gd name="adj2" fmla="val 25000"/>
              <a:gd name="adj3" fmla="val 16667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 err="1">
                <a:solidFill>
                  <a:srgbClr val="000000"/>
                </a:solidFill>
                <a:latin typeface="Arial" charset="0"/>
              </a:rPr>
              <a:t>Sealevel</a:t>
            </a: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 rise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152400" y="2133600"/>
            <a:ext cx="2286000" cy="1008063"/>
          </a:xfrm>
          <a:prstGeom prst="rightArrowCallout">
            <a:avLst>
              <a:gd name="adj1" fmla="val 25000"/>
              <a:gd name="adj2" fmla="val 25000"/>
              <a:gd name="adj3" fmla="val 37795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More /extreme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storms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4419600" y="2133600"/>
            <a:ext cx="1665288" cy="1447800"/>
          </a:xfrm>
          <a:prstGeom prst="downArrowCallout">
            <a:avLst>
              <a:gd name="adj1" fmla="val 28755"/>
              <a:gd name="adj2" fmla="val 28755"/>
              <a:gd name="adj3" fmla="val 16667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More/intense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 rainfall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3810000" y="3505200"/>
            <a:ext cx="2895600" cy="1079500"/>
          </a:xfrm>
          <a:prstGeom prst="leftRightArrowCallout">
            <a:avLst>
              <a:gd name="adj1" fmla="val 25000"/>
              <a:gd name="adj2" fmla="val 24537"/>
              <a:gd name="adj3" fmla="val 33529"/>
              <a:gd name="adj4" fmla="val 50000"/>
            </a:avLst>
          </a:prstGeom>
          <a:solidFill>
            <a:srgbClr val="FF0000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Spatial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developments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1752600" y="4267200"/>
            <a:ext cx="1295400" cy="1600200"/>
          </a:xfrm>
          <a:prstGeom prst="upArrowCallout">
            <a:avLst>
              <a:gd name="adj1" fmla="val 25000"/>
              <a:gd name="adj2" fmla="val 25000"/>
              <a:gd name="adj3" fmla="val 20588"/>
              <a:gd name="adj4" fmla="val 66667"/>
            </a:avLst>
          </a:prstGeom>
          <a:solidFill>
            <a:srgbClr val="CCFFCC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Increased 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erosion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4572000" y="5410200"/>
            <a:ext cx="1371600" cy="1143000"/>
          </a:xfrm>
          <a:prstGeom prst="downArrowCallout">
            <a:avLst>
              <a:gd name="adj1" fmla="val 30000"/>
              <a:gd name="adj2" fmla="val 30000"/>
              <a:gd name="adj3" fmla="val 16667"/>
              <a:gd name="adj4" fmla="val 66667"/>
            </a:avLst>
          </a:prstGeom>
          <a:solidFill>
            <a:srgbClr val="CCFFCC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Subsidence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6156176" y="1772816"/>
            <a:ext cx="1520825" cy="1600200"/>
          </a:xfrm>
          <a:prstGeom prst="upArrowCallout">
            <a:avLst>
              <a:gd name="adj1" fmla="val 25000"/>
              <a:gd name="adj2" fmla="val 25000"/>
              <a:gd name="adj3" fmla="val 17537"/>
              <a:gd name="adj4" fmla="val 61708"/>
            </a:avLst>
          </a:prstGeom>
          <a:solidFill>
            <a:srgbClr val="FFCC99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More summer 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drought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3276600" y="4800600"/>
            <a:ext cx="1541463" cy="695325"/>
          </a:xfrm>
          <a:prstGeom prst="rightArrowCallout">
            <a:avLst>
              <a:gd name="adj1" fmla="val 25000"/>
              <a:gd name="adj2" fmla="val 25000"/>
              <a:gd name="adj3" fmla="val 36948"/>
              <a:gd name="adj4" fmla="val 66667"/>
            </a:avLst>
          </a:prstGeom>
          <a:solidFill>
            <a:srgbClr val="FF6600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Salt 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intrusion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7467600" y="4648200"/>
            <a:ext cx="1371600" cy="1716088"/>
          </a:xfrm>
          <a:prstGeom prst="downArrowCallout">
            <a:avLst>
              <a:gd name="adj1" fmla="val 25000"/>
              <a:gd name="adj2" fmla="val 25000"/>
              <a:gd name="adj3" fmla="val 20853"/>
              <a:gd name="adj4" fmla="val 66667"/>
            </a:avLst>
          </a:prstGeom>
          <a:solidFill>
            <a:srgbClr val="FFCC99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Decreased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river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discharge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7467600" y="2971800"/>
            <a:ext cx="1371600" cy="1614488"/>
          </a:xfrm>
          <a:prstGeom prst="upArrowCallout">
            <a:avLst>
              <a:gd name="adj1" fmla="val 25000"/>
              <a:gd name="adj2" fmla="val 25000"/>
              <a:gd name="adj3" fmla="val 19618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Increased 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river </a:t>
            </a: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 smtClean="0">
                <a:solidFill>
                  <a:srgbClr val="000000"/>
                </a:solidFill>
                <a:latin typeface="Arial" charset="0"/>
              </a:rPr>
              <a:t>discharge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  <p:bldP spid="7172" grpId="0" animBg="1" autoUpdateAnimBg="0"/>
      <p:bldP spid="7173" grpId="0" animBg="1" autoUpdateAnimBg="0"/>
      <p:bldP spid="7174" grpId="0" animBg="1" autoUpdateAnimBg="0"/>
      <p:bldP spid="7175" grpId="0" animBg="1" autoUpdateAnimBg="0"/>
      <p:bldP spid="7176" grpId="0" animBg="1" autoUpdateAnimBg="0"/>
      <p:bldP spid="7177" grpId="0" animBg="1" autoUpdateAnimBg="0"/>
      <p:bldP spid="7178" grpId="0" animBg="1" autoUpdateAnimBg="0"/>
      <p:bldP spid="7179" grpId="0" animBg="1" autoUpdateAnimBg="0"/>
      <p:bldP spid="7180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5D46B8-2C86-482A-9ECF-31C91350C299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1126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66800"/>
            <a:ext cx="4724400" cy="73342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/>
              <a:t>Delta Commission, 2008: </a:t>
            </a:r>
          </a:p>
        </p:txBody>
      </p:sp>
      <p:sp>
        <p:nvSpPr>
          <p:cNvPr id="11269" name="Text Box 2"/>
          <p:cNvSpPr txBox="1">
            <a:spLocks noChangeArrowheads="1"/>
          </p:cNvSpPr>
          <p:nvPr/>
        </p:nvSpPr>
        <p:spPr bwMode="auto">
          <a:xfrm>
            <a:off x="228600" y="1905000"/>
            <a:ext cx="44958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1270" name="Text Box 4"/>
          <p:cNvSpPr txBox="1">
            <a:spLocks noChangeArrowheads="1"/>
          </p:cNvSpPr>
          <p:nvPr/>
        </p:nvSpPr>
        <p:spPr bwMode="auto">
          <a:xfrm>
            <a:off x="179388" y="2339975"/>
            <a:ext cx="4500562" cy="285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14300" algn="ctr">
              <a:lnSpc>
                <a:spcPct val="100000"/>
              </a:lnSpc>
              <a:spcBef>
                <a:spcPts val="1250"/>
              </a:spcBef>
              <a:buClr>
                <a:srgbClr val="FFFFFF"/>
              </a:buClr>
              <a:buFont typeface="Verdana" pitchFamily="34" charset="0"/>
              <a:buNone/>
              <a:tabLst>
                <a:tab pos="114300" algn="l"/>
                <a:tab pos="1028700" algn="l"/>
                <a:tab pos="1943100" algn="l"/>
                <a:tab pos="2857500" algn="l"/>
                <a:tab pos="3771900" algn="l"/>
                <a:tab pos="4686300" algn="l"/>
                <a:tab pos="5600700" algn="l"/>
                <a:tab pos="6515100" algn="l"/>
                <a:tab pos="7429500" algn="l"/>
                <a:tab pos="8343900" algn="l"/>
                <a:tab pos="9258300" algn="l"/>
                <a:tab pos="10172700" algn="l"/>
              </a:tabLst>
            </a:pPr>
            <a:r>
              <a:rPr lang="en-GB" sz="2000" i="1">
                <a:solidFill>
                  <a:srgbClr val="000000"/>
                </a:solidFill>
                <a:latin typeface="Verdana" pitchFamily="34" charset="0"/>
              </a:rPr>
              <a:t>The threat is not acute, </a:t>
            </a:r>
          </a:p>
          <a:p>
            <a:pPr marL="114300" algn="ctr">
              <a:lnSpc>
                <a:spcPct val="100000"/>
              </a:lnSpc>
              <a:spcBef>
                <a:spcPts val="1250"/>
              </a:spcBef>
              <a:buClr>
                <a:srgbClr val="FFFFFF"/>
              </a:buClr>
              <a:buFont typeface="Verdana" pitchFamily="34" charset="0"/>
              <a:buNone/>
              <a:tabLst>
                <a:tab pos="114300" algn="l"/>
                <a:tab pos="1028700" algn="l"/>
                <a:tab pos="1943100" algn="l"/>
                <a:tab pos="2857500" algn="l"/>
                <a:tab pos="3771900" algn="l"/>
                <a:tab pos="4686300" algn="l"/>
                <a:tab pos="5600700" algn="l"/>
                <a:tab pos="6515100" algn="l"/>
                <a:tab pos="7429500" algn="l"/>
                <a:tab pos="8343900" algn="l"/>
                <a:tab pos="9258300" algn="l"/>
                <a:tab pos="10172700" algn="l"/>
              </a:tabLst>
            </a:pPr>
            <a:r>
              <a:rPr lang="en-GB" sz="2000" i="1">
                <a:solidFill>
                  <a:srgbClr val="000000"/>
                </a:solidFill>
                <a:latin typeface="Verdana" pitchFamily="34" charset="0"/>
              </a:rPr>
              <a:t>but measures to improve </a:t>
            </a:r>
          </a:p>
          <a:p>
            <a:pPr marL="114300" algn="ctr">
              <a:lnSpc>
                <a:spcPct val="100000"/>
              </a:lnSpc>
              <a:spcBef>
                <a:spcPts val="1250"/>
              </a:spcBef>
              <a:buClr>
                <a:srgbClr val="FFFFFF"/>
              </a:buClr>
              <a:buFont typeface="Verdana" pitchFamily="34" charset="0"/>
              <a:buNone/>
              <a:tabLst>
                <a:tab pos="114300" algn="l"/>
                <a:tab pos="1028700" algn="l"/>
                <a:tab pos="1943100" algn="l"/>
                <a:tab pos="2857500" algn="l"/>
                <a:tab pos="3771900" algn="l"/>
                <a:tab pos="4686300" algn="l"/>
                <a:tab pos="5600700" algn="l"/>
                <a:tab pos="6515100" algn="l"/>
                <a:tab pos="7429500" algn="l"/>
                <a:tab pos="8343900" algn="l"/>
                <a:tab pos="9258300" algn="l"/>
                <a:tab pos="10172700" algn="l"/>
              </a:tabLst>
            </a:pPr>
            <a:r>
              <a:rPr lang="en-GB" sz="2000" i="1">
                <a:solidFill>
                  <a:srgbClr val="000000"/>
                </a:solidFill>
                <a:latin typeface="Verdana" pitchFamily="34" charset="0"/>
              </a:rPr>
              <a:t>flood risk management and </a:t>
            </a:r>
          </a:p>
          <a:p>
            <a:pPr marL="114300" algn="ctr">
              <a:lnSpc>
                <a:spcPct val="100000"/>
              </a:lnSpc>
              <a:spcBef>
                <a:spcPts val="1250"/>
              </a:spcBef>
              <a:buClr>
                <a:srgbClr val="FFFFFF"/>
              </a:buClr>
              <a:buFont typeface="Verdana" pitchFamily="34" charset="0"/>
              <a:buNone/>
              <a:tabLst>
                <a:tab pos="114300" algn="l"/>
                <a:tab pos="1028700" algn="l"/>
                <a:tab pos="1943100" algn="l"/>
                <a:tab pos="2857500" algn="l"/>
                <a:tab pos="3771900" algn="l"/>
                <a:tab pos="4686300" algn="l"/>
                <a:tab pos="5600700" algn="l"/>
                <a:tab pos="6515100" algn="l"/>
                <a:tab pos="7429500" algn="l"/>
                <a:tab pos="8343900" algn="l"/>
                <a:tab pos="9258300" algn="l"/>
                <a:tab pos="10172700" algn="l"/>
              </a:tabLst>
            </a:pPr>
            <a:r>
              <a:rPr lang="en-GB" sz="2000" i="1">
                <a:solidFill>
                  <a:srgbClr val="000000"/>
                </a:solidFill>
                <a:latin typeface="Verdana" pitchFamily="34" charset="0"/>
              </a:rPr>
              <a:t>fresh water supply </a:t>
            </a:r>
          </a:p>
          <a:p>
            <a:pPr marL="114300" algn="ctr">
              <a:lnSpc>
                <a:spcPct val="100000"/>
              </a:lnSpc>
              <a:spcBef>
                <a:spcPts val="1250"/>
              </a:spcBef>
              <a:buClr>
                <a:srgbClr val="FFFFFF"/>
              </a:buClr>
              <a:buFont typeface="Verdana" pitchFamily="34" charset="0"/>
              <a:buNone/>
              <a:tabLst>
                <a:tab pos="114300" algn="l"/>
                <a:tab pos="1028700" algn="l"/>
                <a:tab pos="1943100" algn="l"/>
                <a:tab pos="2857500" algn="l"/>
                <a:tab pos="3771900" algn="l"/>
                <a:tab pos="4686300" algn="l"/>
                <a:tab pos="5600700" algn="l"/>
                <a:tab pos="6515100" algn="l"/>
                <a:tab pos="7429500" algn="l"/>
                <a:tab pos="8343900" algn="l"/>
                <a:tab pos="9258300" algn="l"/>
                <a:tab pos="10172700" algn="l"/>
              </a:tabLst>
            </a:pPr>
            <a:r>
              <a:rPr lang="en-GB" sz="2000" i="1">
                <a:solidFill>
                  <a:srgbClr val="000000"/>
                </a:solidFill>
                <a:latin typeface="Verdana" pitchFamily="34" charset="0"/>
              </a:rPr>
              <a:t>should be prepared urgently!</a:t>
            </a:r>
          </a:p>
          <a:p>
            <a:pPr marL="114300">
              <a:lnSpc>
                <a:spcPct val="100000"/>
              </a:lnSpc>
              <a:spcBef>
                <a:spcPts val="500"/>
              </a:spcBef>
              <a:buClr>
                <a:srgbClr val="FFFFFF"/>
              </a:buClr>
              <a:buFont typeface="Verdana" pitchFamily="34" charset="0"/>
              <a:buNone/>
              <a:tabLst>
                <a:tab pos="114300" algn="l"/>
                <a:tab pos="1028700" algn="l"/>
                <a:tab pos="1943100" algn="l"/>
                <a:tab pos="2857500" algn="l"/>
                <a:tab pos="3771900" algn="l"/>
                <a:tab pos="4686300" algn="l"/>
                <a:tab pos="5600700" algn="l"/>
                <a:tab pos="6515100" algn="l"/>
                <a:tab pos="7429500" algn="l"/>
                <a:tab pos="8343900" algn="l"/>
                <a:tab pos="9258300" algn="l"/>
                <a:tab pos="10172700" algn="l"/>
              </a:tabLst>
            </a:pPr>
            <a:endParaRPr lang="en-GB" sz="800" u="sng">
              <a:solidFill>
                <a:srgbClr val="000000"/>
              </a:solidFill>
              <a:latin typeface="Verdana" pitchFamily="34" charset="0"/>
            </a:endParaRPr>
          </a:p>
          <a:p>
            <a:pPr marL="114300">
              <a:lnSpc>
                <a:spcPct val="100000"/>
              </a:lnSpc>
              <a:spcBef>
                <a:spcPts val="1125"/>
              </a:spcBef>
              <a:buClr>
                <a:srgbClr val="FFFFFF"/>
              </a:buClr>
              <a:buFont typeface="Verdana" pitchFamily="34" charset="0"/>
              <a:buNone/>
              <a:tabLst>
                <a:tab pos="114300" algn="l"/>
                <a:tab pos="1028700" algn="l"/>
                <a:tab pos="1943100" algn="l"/>
                <a:tab pos="2857500" algn="l"/>
                <a:tab pos="3771900" algn="l"/>
                <a:tab pos="4686300" algn="l"/>
                <a:tab pos="5600700" algn="l"/>
                <a:tab pos="6515100" algn="l"/>
                <a:tab pos="7429500" algn="l"/>
                <a:tab pos="8343900" algn="l"/>
                <a:tab pos="9258300" algn="l"/>
                <a:tab pos="10172700" algn="l"/>
              </a:tabLst>
            </a:pPr>
            <a:endParaRPr lang="en-GB" sz="1800" u="sng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71600"/>
            <a:ext cx="3919538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7264400" y="6611938"/>
            <a:ext cx="1508125" cy="119062"/>
          </a:xfrm>
          <a:prstGeom prst="rect">
            <a:avLst/>
          </a:prstGeom>
          <a:noFill/>
        </p:spPr>
        <p:txBody>
          <a:bodyPr/>
          <a:lstStyle/>
          <a:p>
            <a:pPr algn="r" eaLnBrk="0" hangingPunct="0"/>
            <a:fld id="{F06BA516-0324-4B3A-BE5D-9D78276D6266}" type="slidenum">
              <a:rPr lang="en-GB" smtClean="0">
                <a:latin typeface="Verdana" pitchFamily="34" charset="0"/>
                <a:cs typeface="Arial" pitchFamily="34" charset="0"/>
              </a:rPr>
              <a:pPr algn="r" eaLnBrk="0" hangingPunct="0"/>
              <a:t>16</a:t>
            </a:fld>
            <a:endParaRPr lang="en-GB" smtClean="0">
              <a:latin typeface="Verdana" pitchFamily="34" charset="0"/>
              <a:cs typeface="Arial" pitchFamily="34" charset="0"/>
            </a:endParaRPr>
          </a:p>
        </p:txBody>
      </p:sp>
      <p:sp>
        <p:nvSpPr>
          <p:cNvPr id="1229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124744"/>
            <a:ext cx="8401050" cy="492125"/>
          </a:xfrm>
        </p:spPr>
        <p:txBody>
          <a:bodyPr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chemeClr val="tx1"/>
                </a:solidFill>
                <a:latin typeface="Verdana" pitchFamily="34" charset="0"/>
              </a:rPr>
              <a:t>Multi-level governance</a:t>
            </a: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707904" y="1628800"/>
            <a:ext cx="5160690" cy="4680520"/>
          </a:xfrm>
        </p:spPr>
        <p:txBody>
          <a:bodyPr/>
          <a:lstStyle/>
          <a:p>
            <a:pPr eaLnBrk="1" hangingPunct="1">
              <a:spcBef>
                <a:spcPts val="5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latin typeface="Verdana" pitchFamily="34" charset="0"/>
              </a:rPr>
              <a:t>In order to:</a:t>
            </a:r>
          </a:p>
          <a:p>
            <a:pPr lvl="1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latin typeface="Verdana" pitchFamily="34" charset="0"/>
              </a:rPr>
              <a:t>Collect creative and innovative ideas </a:t>
            </a:r>
          </a:p>
          <a:p>
            <a:pPr lvl="1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latin typeface="Verdana" pitchFamily="34" charset="0"/>
              </a:rPr>
              <a:t>Combine with local developments (</a:t>
            </a:r>
            <a:r>
              <a:rPr lang="en-GB" dirty="0" smtClean="0">
                <a:latin typeface="Verdana" pitchFamily="34" charset="0"/>
                <a:sym typeface="Wingdings" pitchFamily="2" charset="2"/>
              </a:rPr>
              <a:t></a:t>
            </a:r>
            <a:r>
              <a:rPr lang="en-GB" dirty="0" smtClean="0">
                <a:latin typeface="Verdana" pitchFamily="34" charset="0"/>
              </a:rPr>
              <a:t>“synergy”)</a:t>
            </a:r>
          </a:p>
          <a:p>
            <a:pPr lvl="1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latin typeface="Verdana" pitchFamily="34" charset="0"/>
              </a:rPr>
              <a:t>Involve local stakeholders and built acceptance</a:t>
            </a:r>
          </a:p>
          <a:p>
            <a:pPr lvl="1" eaLnBrk="1" hangingPunct="1">
              <a:spcBef>
                <a:spcPts val="5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 smtClean="0">
              <a:latin typeface="Verdana" pitchFamily="34" charset="0"/>
            </a:endParaRPr>
          </a:p>
          <a:p>
            <a:pPr eaLnBrk="1" hangingPunct="1">
              <a:spcBef>
                <a:spcPts val="5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latin typeface="Verdana" pitchFamily="34" charset="0"/>
              </a:rPr>
              <a:t>Supervised by Delta Program Commissioner</a:t>
            </a:r>
          </a:p>
          <a:p>
            <a:pPr lvl="1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latin typeface="Verdana" pitchFamily="34" charset="0"/>
              </a:rPr>
              <a:t>progress, uniformity, coherence</a:t>
            </a:r>
          </a:p>
          <a:p>
            <a:pPr lvl="1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 smtClean="0">
              <a:latin typeface="Verdana" pitchFamily="34" charset="0"/>
            </a:endParaRPr>
          </a:p>
          <a:p>
            <a:pPr eaLnBrk="1" hangingPunct="1">
              <a:spcBef>
                <a:spcPts val="5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latin typeface="Verdana" pitchFamily="34" charset="0"/>
              </a:rPr>
              <a:t>Joint fact-finding: Common knowledge base</a:t>
            </a:r>
            <a:r>
              <a:rPr lang="en-GB" dirty="0" smtClean="0">
                <a:latin typeface="Verdana" pitchFamily="34" charset="0"/>
                <a:sym typeface="Wingdings" pitchFamily="2" charset="2"/>
              </a:rPr>
              <a:t></a:t>
            </a:r>
            <a:r>
              <a:rPr lang="en-GB" dirty="0" smtClean="0">
                <a:latin typeface="Verdana" pitchFamily="34" charset="0"/>
              </a:rPr>
              <a:t> improve quality of information and acceptance</a:t>
            </a:r>
          </a:p>
          <a:p>
            <a:pPr eaLnBrk="1" hangingPunct="1">
              <a:spcBef>
                <a:spcPts val="500"/>
              </a:spcBef>
              <a:buFont typeface="Verdan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 smtClean="0"/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4953000" y="6400800"/>
            <a:ext cx="2667000" cy="231775"/>
          </a:xfrm>
          <a:prstGeom prst="rect">
            <a:avLst/>
          </a:prstGeom>
          <a:solidFill>
            <a:srgbClr val="046F96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500"/>
              </a:spcBef>
              <a:buClr>
                <a:srgbClr val="FFFFFF"/>
              </a:buClr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900">
                <a:solidFill>
                  <a:srgbClr val="FFFFFF"/>
                </a:solidFill>
                <a:latin typeface="Verdana" pitchFamily="34" charset="0"/>
              </a:rPr>
              <a:t>Delta Programme Commissioner</a:t>
            </a:r>
            <a:r>
              <a:rPr lang="en-GB" sz="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graphicFrame>
        <p:nvGraphicFramePr>
          <p:cNvPr id="45057" name="Object 4"/>
          <p:cNvGraphicFramePr>
            <a:graphicFrameLocks noChangeAspect="1"/>
          </p:cNvGraphicFramePr>
          <p:nvPr/>
        </p:nvGraphicFramePr>
        <p:xfrm>
          <a:off x="251520" y="1916832"/>
          <a:ext cx="3317875" cy="233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4" imgW="22123810" imgH="15580952" progId="">
                  <p:embed/>
                </p:oleObj>
              </mc:Choice>
              <mc:Fallback>
                <p:oleObj name="Photo Editor Photo" r:id="rId4" imgW="22123810" imgH="15580952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916832"/>
                        <a:ext cx="3317875" cy="233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3171825" cy="4479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8401050" cy="49212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Verdana" pitchFamily="34" charset="0"/>
              </a:rPr>
              <a:t>An innovative approach: Delta Programme</a:t>
            </a:r>
            <a:endParaRPr lang="nl-NL" dirty="0" smtClean="0">
              <a:latin typeface="Verdana" pitchFamily="34" charset="0"/>
            </a:endParaRP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228600" y="19050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i="1">
              <a:solidFill>
                <a:schemeClr val="accent1"/>
              </a:solidFill>
            </a:endParaRPr>
          </a:p>
        </p:txBody>
      </p:sp>
      <p:sp>
        <p:nvSpPr>
          <p:cNvPr id="11270" name="Tekstvak 11"/>
          <p:cNvSpPr txBox="1">
            <a:spLocks noChangeArrowheads="1"/>
          </p:cNvSpPr>
          <p:nvPr/>
        </p:nvSpPr>
        <p:spPr bwMode="auto">
          <a:xfrm>
            <a:off x="3671888" y="1700808"/>
            <a:ext cx="5472112" cy="43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One Aim: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keeping NL a good, safe and attractive place to live and work for present and future 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</a:rPr>
              <a:t>generations (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 long term perspective)</a:t>
            </a: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Two 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</a:rPr>
              <a:t>Goals</a:t>
            </a: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Safe, now and in the future 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</a:rPr>
              <a:t>(2050-2100)</a:t>
            </a: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Fresh water supply guaranteed, also in dry periods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Three Basic values: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rPr>
              <a:t>Solidarity, Flexibility and Sustainability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Not in answer to a disaster, but in advance, to be prepared </a:t>
            </a:r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</a:rPr>
              <a:t>or </a:t>
            </a:r>
            <a:r>
              <a:rPr lang="en-US" sz="1600" dirty="0">
                <a:solidFill>
                  <a:schemeClr val="tx1"/>
                </a:solidFill>
                <a:latin typeface="Verdana" pitchFamily="34" charset="0"/>
              </a:rPr>
              <a:t>avoid it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 smtClean="0">
                <a:solidFill>
                  <a:schemeClr val="tx1"/>
                </a:solidFill>
              </a:rPr>
              <a:t>Flexible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measures</a:t>
            </a:r>
            <a:r>
              <a:rPr lang="nl-NL" dirty="0" smtClean="0">
                <a:solidFill>
                  <a:schemeClr val="tx1"/>
                </a:solidFill>
              </a:rPr>
              <a:t>? Building </a:t>
            </a:r>
            <a:r>
              <a:rPr lang="nl-NL" dirty="0" err="1" smtClean="0">
                <a:solidFill>
                  <a:schemeClr val="tx1"/>
                </a:solidFill>
              </a:rPr>
              <a:t>with</a:t>
            </a:r>
            <a:r>
              <a:rPr lang="nl-NL" dirty="0" smtClean="0">
                <a:solidFill>
                  <a:schemeClr val="tx1"/>
                </a:solidFill>
              </a:rPr>
              <a:t> Nature!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0E1AD764-0285-4083-95F2-0306ECB75CA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7728140" cy="397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18F1C54-F131-4C75-9C1D-2CE18510DE0F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635896" y="1412777"/>
            <a:ext cx="516632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sz="3200" dirty="0">
                <a:solidFill>
                  <a:schemeClr val="tx1"/>
                </a:solidFill>
                <a:latin typeface="Adobe Garamond Pro" pitchFamily="16" charset="0"/>
              </a:rPr>
              <a:t>“</a:t>
            </a:r>
            <a:r>
              <a:rPr lang="nl-NL" sz="3200" dirty="0" err="1">
                <a:solidFill>
                  <a:schemeClr val="tx1"/>
                </a:solidFill>
                <a:latin typeface="Adobe Garamond Pro" pitchFamily="16" charset="0"/>
              </a:rPr>
              <a:t>Working</a:t>
            </a:r>
            <a:r>
              <a:rPr lang="nl-NL" sz="3200" dirty="0">
                <a:solidFill>
                  <a:schemeClr val="tx1"/>
                </a:solidFill>
                <a:latin typeface="Adobe Garamond Pro" pitchFamily="16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latin typeface="Adobe Garamond Pro" pitchFamily="16" charset="0"/>
              </a:rPr>
              <a:t>together</a:t>
            </a:r>
            <a:r>
              <a:rPr lang="nl-NL" sz="3200" dirty="0">
                <a:solidFill>
                  <a:schemeClr val="tx1"/>
                </a:solidFill>
                <a:latin typeface="Adobe Garamond Pro" pitchFamily="16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latin typeface="Adobe Garamond Pro" pitchFamily="16" charset="0"/>
              </a:rPr>
              <a:t>with</a:t>
            </a:r>
            <a:r>
              <a:rPr lang="nl-NL" sz="3200" dirty="0">
                <a:solidFill>
                  <a:schemeClr val="tx1"/>
                </a:solidFill>
                <a:latin typeface="Adobe Garamond Pro" pitchFamily="16" charset="0"/>
              </a:rPr>
              <a:t> water”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sz="3200" dirty="0" err="1">
                <a:solidFill>
                  <a:schemeClr val="tx2"/>
                </a:solidFill>
                <a:latin typeface="Adobe Garamond Pro" pitchFamily="16" charset="0"/>
                <a:hlinkClick r:id="rId2"/>
              </a:rPr>
              <a:t>www.deltacommissie.com</a:t>
            </a:r>
            <a:endParaRPr lang="nl-NL" sz="3200" dirty="0">
              <a:solidFill>
                <a:schemeClr val="tx2"/>
              </a:solidFill>
              <a:latin typeface="Adobe Garamond Pro" pitchFamily="16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nl-NL" sz="3200" dirty="0">
              <a:solidFill>
                <a:schemeClr val="tx1"/>
              </a:solidFill>
              <a:latin typeface="Adobe Garamond Pro" pitchFamily="16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sz="3200" dirty="0">
                <a:solidFill>
                  <a:schemeClr val="tx1"/>
                </a:solidFill>
                <a:latin typeface="Adobe Garamond Pro" pitchFamily="16" charset="0"/>
              </a:rPr>
              <a:t>“</a:t>
            </a:r>
            <a:r>
              <a:rPr lang="nl-NL" sz="3200" dirty="0" err="1">
                <a:solidFill>
                  <a:schemeClr val="tx1"/>
                </a:solidFill>
                <a:latin typeface="Adobe Garamond Pro" pitchFamily="16" charset="0"/>
              </a:rPr>
              <a:t>Working</a:t>
            </a:r>
            <a:r>
              <a:rPr lang="nl-NL" sz="3200" dirty="0">
                <a:solidFill>
                  <a:schemeClr val="tx1"/>
                </a:solidFill>
                <a:latin typeface="Adobe Garamond Pro" pitchFamily="16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latin typeface="Adobe Garamond Pro" pitchFamily="16" charset="0"/>
              </a:rPr>
              <a:t>on</a:t>
            </a:r>
            <a:r>
              <a:rPr lang="nl-NL" sz="3200" dirty="0">
                <a:solidFill>
                  <a:schemeClr val="tx1"/>
                </a:solidFill>
                <a:latin typeface="Adobe Garamond Pro" pitchFamily="16" charset="0"/>
              </a:rPr>
              <a:t> the Delta”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nl-NL" sz="3200" dirty="0" err="1">
                <a:solidFill>
                  <a:schemeClr val="tx1"/>
                </a:solidFill>
                <a:latin typeface="Adobe Garamond Pro" pitchFamily="16" charset="0"/>
                <a:hlinkClick r:id="rId3"/>
              </a:rPr>
              <a:t>www.deltacommissaris.nl</a:t>
            </a:r>
            <a:endParaRPr lang="nl-NL" sz="3200" dirty="0">
              <a:solidFill>
                <a:schemeClr val="tx1"/>
              </a:solidFill>
              <a:latin typeface="Adobe Garamond Pro" pitchFamily="16" charset="0"/>
            </a:endParaRPr>
          </a:p>
        </p:txBody>
      </p:sp>
      <p:pic>
        <p:nvPicPr>
          <p:cNvPr id="4" name="Picture 7" descr="hansje-brinkers"/>
          <p:cNvPicPr>
            <a:picLocks noChangeAspect="1" noChangeArrowheads="1"/>
          </p:cNvPicPr>
          <p:nvPr/>
        </p:nvPicPr>
        <p:blipFill>
          <a:blip r:embed="rId4" cstate="print"/>
          <a:srcRect r="36647"/>
          <a:stretch>
            <a:fillRect/>
          </a:stretch>
        </p:blipFill>
        <p:spPr>
          <a:xfrm>
            <a:off x="395536" y="2060848"/>
            <a:ext cx="2894856" cy="2894856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WHAT ARE WE TALKING ABOUT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RISK : PROBABILITY &amp; IMPACT</a:t>
            </a:r>
          </a:p>
          <a:p>
            <a:pPr algn="ctr">
              <a:buNone/>
            </a:pPr>
            <a:r>
              <a:rPr lang="en-US" dirty="0" smtClean="0"/>
              <a:t>IMPACT : EXPOSURE &amp; VULNERABILITY &amp; RESILIENCE</a:t>
            </a:r>
          </a:p>
          <a:p>
            <a:pPr algn="ctr">
              <a:buNone/>
            </a:pPr>
            <a:endParaRPr lang="nl-NL" dirty="0" smtClean="0"/>
          </a:p>
          <a:p>
            <a:pPr algn="ctr">
              <a:buNone/>
            </a:pPr>
            <a:r>
              <a:rPr lang="nl-NL" dirty="0" smtClean="0"/>
              <a:t>LOT OF ENTRIES FOR DISASTER RISK REDUCTION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CLIMATE SYSTEM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76872"/>
            <a:ext cx="61912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REGIONAL CLIMATE SCENARIOS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ct val="50000"/>
              </a:spcBef>
              <a:buNone/>
            </a:pPr>
            <a:r>
              <a:rPr lang="nl-NL" sz="2000" dirty="0" smtClean="0">
                <a:solidFill>
                  <a:srgbClr val="003399"/>
                </a:solidFill>
                <a:latin typeface="Tahoma" pitchFamily="34" charset="0"/>
              </a:rPr>
              <a:t>	CONSISTENT PROJECTIONS OF A POSSIBLE FUTURE CLIMATE</a:t>
            </a:r>
          </a:p>
          <a:p>
            <a:pPr algn="ctr">
              <a:spcBef>
                <a:spcPct val="50000"/>
              </a:spcBef>
              <a:buNone/>
            </a:pPr>
            <a:r>
              <a:rPr lang="nl-NL" dirty="0" smtClean="0">
                <a:solidFill>
                  <a:srgbClr val="003399"/>
                </a:solidFill>
                <a:latin typeface="Tahoma" pitchFamily="34" charset="0"/>
              </a:rPr>
              <a:t>	</a:t>
            </a:r>
            <a:r>
              <a:rPr lang="nl-NL" dirty="0" err="1" smtClean="0">
                <a:solidFill>
                  <a:srgbClr val="003399"/>
                </a:solidFill>
                <a:latin typeface="Tahoma" pitchFamily="34" charset="0"/>
              </a:rPr>
              <a:t>indication</a:t>
            </a:r>
            <a:r>
              <a:rPr lang="nl-NL" dirty="0" smtClean="0">
                <a:solidFill>
                  <a:srgbClr val="003399"/>
                </a:solidFill>
                <a:latin typeface="Tahoma" pitchFamily="34" charset="0"/>
              </a:rPr>
              <a:t> of </a:t>
            </a:r>
            <a:r>
              <a:rPr lang="nl-NL" dirty="0" err="1" smtClean="0">
                <a:solidFill>
                  <a:srgbClr val="003399"/>
                </a:solidFill>
                <a:latin typeface="Tahoma" pitchFamily="34" charset="0"/>
              </a:rPr>
              <a:t>changes</a:t>
            </a:r>
            <a:r>
              <a:rPr lang="nl-NL" dirty="0" smtClean="0">
                <a:solidFill>
                  <a:srgbClr val="003399"/>
                </a:solidFill>
                <a:latin typeface="Tahoma" pitchFamily="34" charset="0"/>
              </a:rPr>
              <a:t> in </a:t>
            </a:r>
            <a:r>
              <a:rPr lang="nl-NL" dirty="0" err="1" smtClean="0">
                <a:solidFill>
                  <a:srgbClr val="003399"/>
                </a:solidFill>
                <a:latin typeface="Tahoma" pitchFamily="34" charset="0"/>
              </a:rPr>
              <a:t>temperature</a:t>
            </a:r>
            <a:r>
              <a:rPr lang="nl-NL" dirty="0" smtClean="0">
                <a:solidFill>
                  <a:srgbClr val="003399"/>
                </a:solidFill>
                <a:latin typeface="Tahoma" pitchFamily="34" charset="0"/>
              </a:rPr>
              <a:t>, </a:t>
            </a:r>
            <a:r>
              <a:rPr lang="nl-NL" dirty="0" err="1" smtClean="0">
                <a:solidFill>
                  <a:srgbClr val="003399"/>
                </a:solidFill>
                <a:latin typeface="Tahoma" pitchFamily="34" charset="0"/>
              </a:rPr>
              <a:t>precipitation</a:t>
            </a:r>
            <a:r>
              <a:rPr lang="nl-NL" dirty="0" smtClean="0">
                <a:solidFill>
                  <a:srgbClr val="003399"/>
                </a:solidFill>
                <a:latin typeface="Tahoma" pitchFamily="34" charset="0"/>
              </a:rPr>
              <a:t>, </a:t>
            </a:r>
            <a:r>
              <a:rPr lang="nl-NL" dirty="0" err="1" smtClean="0">
                <a:solidFill>
                  <a:srgbClr val="003399"/>
                </a:solidFill>
                <a:latin typeface="Tahoma" pitchFamily="34" charset="0"/>
              </a:rPr>
              <a:t>evaporation</a:t>
            </a:r>
            <a:r>
              <a:rPr lang="nl-NL" dirty="0" smtClean="0">
                <a:solidFill>
                  <a:srgbClr val="003399"/>
                </a:solidFill>
                <a:latin typeface="Tahoma" pitchFamily="34" charset="0"/>
              </a:rPr>
              <a:t>, wind, etc.</a:t>
            </a:r>
          </a:p>
          <a:p>
            <a:pPr>
              <a:spcBef>
                <a:spcPct val="50000"/>
              </a:spcBef>
              <a:buNone/>
            </a:pPr>
            <a:endParaRPr lang="nl-NL" dirty="0" smtClean="0">
              <a:solidFill>
                <a:srgbClr val="003399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None/>
            </a:pPr>
            <a:endParaRPr lang="en-US" dirty="0" smtClean="0">
              <a:solidFill>
                <a:srgbClr val="003399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None/>
            </a:pPr>
            <a:endParaRPr lang="en-US" dirty="0" smtClean="0">
              <a:solidFill>
                <a:srgbClr val="003399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None/>
            </a:pPr>
            <a:endParaRPr lang="en-US" dirty="0" smtClean="0">
              <a:solidFill>
                <a:srgbClr val="003399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None/>
            </a:pPr>
            <a:endParaRPr lang="en-US" dirty="0" smtClean="0">
              <a:solidFill>
                <a:srgbClr val="003399"/>
              </a:solidFill>
              <a:latin typeface="Tahoma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smtClean="0">
                <a:solidFill>
                  <a:srgbClr val="003399"/>
                </a:solidFill>
                <a:latin typeface="Tahoma" pitchFamily="34" charset="0"/>
              </a:rPr>
              <a:t>	Conditional for adaptation in </a:t>
            </a:r>
            <a:r>
              <a:rPr lang="en-US" dirty="0" err="1" smtClean="0">
                <a:solidFill>
                  <a:srgbClr val="003399"/>
                </a:solidFill>
                <a:latin typeface="Tahoma" pitchFamily="34" charset="0"/>
              </a:rPr>
              <a:t>watermanagement</a:t>
            </a:r>
            <a:r>
              <a:rPr lang="en-US" dirty="0" smtClean="0">
                <a:solidFill>
                  <a:srgbClr val="003399"/>
                </a:solidFill>
                <a:latin typeface="Tahoma" pitchFamily="34" charset="0"/>
              </a:rPr>
              <a:t>, coastal </a:t>
            </a:r>
            <a:r>
              <a:rPr lang="en-US" dirty="0" err="1" smtClean="0">
                <a:solidFill>
                  <a:srgbClr val="003399"/>
                </a:solidFill>
                <a:latin typeface="Tahoma" pitchFamily="34" charset="0"/>
              </a:rPr>
              <a:t>defecnce</a:t>
            </a:r>
            <a:r>
              <a:rPr lang="en-US" dirty="0" smtClean="0">
                <a:solidFill>
                  <a:srgbClr val="003399"/>
                </a:solidFill>
                <a:latin typeface="Tahoma" pitchFamily="34" charset="0"/>
              </a:rPr>
              <a:t>, agriculture, energy, nature, tourism,</a:t>
            </a:r>
          </a:p>
          <a:p>
            <a:pPr>
              <a:spcBef>
                <a:spcPct val="50000"/>
              </a:spcBef>
              <a:buNone/>
            </a:pPr>
            <a:endParaRPr lang="en-US" dirty="0" smtClean="0">
              <a:solidFill>
                <a:srgbClr val="003399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None/>
            </a:pPr>
            <a:endParaRPr lang="en-US" dirty="0" smtClean="0">
              <a:solidFill>
                <a:srgbClr val="003399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None/>
            </a:pPr>
            <a:endParaRPr lang="en-US" dirty="0" smtClean="0">
              <a:solidFill>
                <a:srgbClr val="003399"/>
              </a:solidFill>
              <a:latin typeface="Tahoma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sp>
        <p:nvSpPr>
          <p:cNvPr id="7" name="PIJL-OMLAAG 6"/>
          <p:cNvSpPr/>
          <p:nvPr/>
        </p:nvSpPr>
        <p:spPr bwMode="auto">
          <a:xfrm>
            <a:off x="3707904" y="3212976"/>
            <a:ext cx="1440160" cy="122413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REGIONAL CLIMATE SCENARIOS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	Climate change in the Netherlands depends on </a:t>
            </a:r>
            <a:r>
              <a:rPr lang="en-GB" u="sng" dirty="0" smtClean="0"/>
              <a:t>global temperature rise</a:t>
            </a:r>
            <a:r>
              <a:rPr lang="en-GB" dirty="0" smtClean="0"/>
              <a:t> and </a:t>
            </a:r>
            <a:r>
              <a:rPr lang="en-GB" u="sng" dirty="0" smtClean="0"/>
              <a:t>change in local wind regime</a:t>
            </a:r>
            <a:r>
              <a:rPr lang="en-GB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Scenarios are mainly used for impact assessment, adaptation options and policy</a:t>
            </a:r>
            <a:endParaRPr lang="en-US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F4269-9A2A-402C-95A8-1E64AE3A37F9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5B0BAA-DBE6-46A0-A778-60431F634DD6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780928"/>
            <a:ext cx="4680520" cy="274389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REGIONAL CLIMATE SCENARIOS</a:t>
            </a:r>
            <a:endParaRPr lang="en-US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F4269-9A2A-402C-95A8-1E64AE3A37F9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5B0BAA-DBE6-46A0-A778-60431F634DD6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6552727" cy="42902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REGIONAL CLIMATE SCENARIOS</a:t>
            </a:r>
            <a:endParaRPr lang="en-US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FF4269-9A2A-402C-95A8-1E64AE3A37F9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65B0BAA-DBE6-46A0-A778-60431F634DD6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466725" y="2068513"/>
            <a:ext cx="8401050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GB" dirty="0" smtClean="0"/>
              <a:t>	STILL TOO GENERAL FOR IMPACT ASSESSMENT,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GB" dirty="0" smtClean="0"/>
              <a:t>	GENERATING NEED FOR TAILORED ADVICE</a:t>
            </a:r>
          </a:p>
          <a:p>
            <a:pPr eaLnBrk="1" hangingPunct="1">
              <a:lnSpc>
                <a:spcPct val="90000"/>
              </a:lnSpc>
              <a:buNone/>
            </a:pPr>
            <a:endParaRPr lang="en-GB" b="1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GB" dirty="0" smtClean="0"/>
              <a:t>Rural water management:</a:t>
            </a:r>
          </a:p>
          <a:p>
            <a:pPr lvl="1" eaLnBrk="1" hangingPunct="1">
              <a:lnSpc>
                <a:spcPct val="90000"/>
              </a:lnSpc>
            </a:pPr>
            <a:r>
              <a:rPr lang="en-GB" i="1" dirty="0" smtClean="0"/>
              <a:t>What can be considered as a ‘standard meteorological year’ assuming a given scenario in 2050?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GB" dirty="0" smtClean="0"/>
              <a:t>Main river management:</a:t>
            </a:r>
          </a:p>
          <a:p>
            <a:pPr lvl="1" eaLnBrk="1" hangingPunct="1">
              <a:lnSpc>
                <a:spcPct val="90000"/>
              </a:lnSpc>
            </a:pPr>
            <a:r>
              <a:rPr lang="en-GB" i="1" dirty="0" smtClean="0"/>
              <a:t>How does the 1/1250yr 10-day precipitation change?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GB" dirty="0" smtClean="0"/>
              <a:t>Wind energy sector:</a:t>
            </a:r>
          </a:p>
          <a:p>
            <a:pPr lvl="1" eaLnBrk="1" hangingPunct="1">
              <a:lnSpc>
                <a:spcPct val="90000"/>
              </a:lnSpc>
            </a:pPr>
            <a:r>
              <a:rPr lang="en-GB" i="1" dirty="0" smtClean="0"/>
              <a:t>How does the distribution of wind events over the North Sea change?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GB" dirty="0" smtClean="0"/>
              <a:t>Sewage design in cities:</a:t>
            </a:r>
          </a:p>
          <a:p>
            <a:pPr lvl="1" eaLnBrk="1" hangingPunct="1">
              <a:lnSpc>
                <a:spcPct val="90000"/>
              </a:lnSpc>
            </a:pPr>
            <a:r>
              <a:rPr lang="en-GB" i="1" dirty="0" smtClean="0"/>
              <a:t>Does extreme precipitation change differently in the coastal areas than inland?</a:t>
            </a:r>
            <a:endParaRPr lang="en-US" i="1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88840"/>
            <a:ext cx="8401050" cy="43204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04864"/>
            <a:ext cx="66247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PROBABILITY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88840"/>
            <a:ext cx="5355851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PROBABLITY &amp; CLIMATE CHANGE</a:t>
            </a:r>
            <a:endParaRPr lang="nl-NL" dirty="0"/>
          </a:p>
        </p:txBody>
      </p:sp>
      <p:pic>
        <p:nvPicPr>
          <p:cNvPr id="8" name="Tijdelijke aanduiding voor inhoud 7" descr="fig2-3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844824"/>
            <a:ext cx="2808312" cy="4392488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2"/>
          </p:nvPr>
        </p:nvSpPr>
        <p:spPr>
          <a:xfrm>
            <a:off x="7264400" y="6611938"/>
            <a:ext cx="1508125" cy="119062"/>
          </a:xfrm>
        </p:spPr>
        <p:txBody>
          <a:bodyPr/>
          <a:lstStyle/>
          <a:p>
            <a:fld id="{6F8C0A8C-5F18-420F-8B68-AC949D268D65}" type="datetime3">
              <a:rPr lang="en-US" smtClean="0"/>
              <a:pPr/>
              <a:t>24 mei 2013</a:t>
            </a:fld>
            <a:endParaRPr lang="nl-N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IMPACT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REDUCE EXPOSURE</a:t>
            </a:r>
          </a:p>
          <a:p>
            <a:pPr>
              <a:buNone/>
            </a:pPr>
            <a:r>
              <a:rPr lang="en-US" dirty="0" smtClean="0"/>
              <a:t>    people, property, systems, or other elements present in hazard zones that are thereby subject to potential losses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REDUCE VULNERABILITY</a:t>
            </a:r>
          </a:p>
          <a:p>
            <a:pPr>
              <a:buNone/>
            </a:pPr>
            <a:r>
              <a:rPr lang="en-US" dirty="0" smtClean="0"/>
              <a:t>    characteristics and circumstances of a community, system or asset that make it susceptible to the damaging effects of a hazard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INCREASE RESILIENCE</a:t>
            </a:r>
          </a:p>
          <a:p>
            <a:pPr>
              <a:buNone/>
            </a:pPr>
            <a:r>
              <a:rPr lang="en-US" dirty="0" smtClean="0"/>
              <a:t>    ability of a system, community or society exposed to hazards to resist, absorb, accommodate to and recover from the effects of a hazard in a timely and efficient manner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DRR in the UNFCCC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9422" y="2068513"/>
            <a:ext cx="8401050" cy="413861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	In 2010 the Conference of the Parties established the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b="1" dirty="0" smtClean="0"/>
              <a:t>Cancun Adaptation Framework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* 	adaptation must be addressed with the same level of priority as      	mitigation</a:t>
            </a:r>
            <a:endParaRPr lang="en-US" b="1" dirty="0" smtClean="0"/>
          </a:p>
          <a:p>
            <a:pPr>
              <a:buNone/>
            </a:pPr>
            <a:r>
              <a:rPr lang="en-US" dirty="0" smtClean="0"/>
              <a:t>	*	calls for ‘</a:t>
            </a:r>
            <a:r>
              <a:rPr lang="en-US" dirty="0" err="1" smtClean="0"/>
              <a:t>enhanc</a:t>
            </a:r>
            <a:r>
              <a:rPr lang="en-US" dirty="0" smtClean="0"/>
              <a:t>[</a:t>
            </a:r>
            <a:r>
              <a:rPr lang="en-US" dirty="0" err="1" smtClean="0"/>
              <a:t>ed</a:t>
            </a:r>
            <a:r>
              <a:rPr lang="en-US" dirty="0" smtClean="0"/>
              <a:t>] climate change related disaster risk 	reduction strategies’ and refers to the work already done by 	IPCC and ISDR </a:t>
            </a:r>
          </a:p>
          <a:p>
            <a:pPr>
              <a:buNone/>
            </a:pPr>
            <a:r>
              <a:rPr lang="en-US" dirty="0" smtClean="0"/>
              <a:t>	*	basis for strategic and focused suggestions regarding the form 	and function of the </a:t>
            </a:r>
            <a:r>
              <a:rPr lang="en-US" b="1" dirty="0" smtClean="0"/>
              <a:t>Adaptation Committee</a:t>
            </a:r>
            <a:endParaRPr lang="nl-NL" b="1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significant progress in strengthening the implementation of adaptation and the reduction of climate-related disaster risks in context of UNFCCC</a:t>
            </a:r>
          </a:p>
          <a:p>
            <a:pPr>
              <a:buNone/>
            </a:pPr>
            <a:r>
              <a:rPr lang="en-US" dirty="0" smtClean="0"/>
              <a:t>     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DRR in the UNFCCC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	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In 2011 the </a:t>
            </a:r>
            <a:r>
              <a:rPr lang="en-US" dirty="0" err="1" smtClean="0"/>
              <a:t>CoP</a:t>
            </a:r>
            <a:r>
              <a:rPr lang="en-US" dirty="0" smtClean="0"/>
              <a:t> decided in</a:t>
            </a:r>
            <a:r>
              <a:rPr lang="en-US" b="1" dirty="0" smtClean="0"/>
              <a:t> </a:t>
            </a:r>
            <a:r>
              <a:rPr lang="en-US" dirty="0" smtClean="0"/>
              <a:t>Durban on 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u="sng" dirty="0" smtClean="0"/>
              <a:t>National Adaptation Plans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modalities and guidelines for the national adaptation plan process</a:t>
            </a:r>
          </a:p>
          <a:p>
            <a:pPr>
              <a:buNone/>
            </a:pPr>
            <a:r>
              <a:rPr lang="en-US" b="1" i="1" dirty="0" smtClean="0"/>
              <a:t>	</a:t>
            </a:r>
            <a:r>
              <a:rPr lang="en-US" b="1" u="sng" dirty="0" smtClean="0"/>
              <a:t>Work </a:t>
            </a:r>
            <a:r>
              <a:rPr lang="en-US" b="1" u="sng" dirty="0" err="1" smtClean="0"/>
              <a:t>programme</a:t>
            </a:r>
            <a:r>
              <a:rPr lang="en-US" b="1" u="sng" dirty="0" smtClean="0"/>
              <a:t> to consider approaches to address loss and damage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platform for discussion and exchange of information on risks and loss and damage due the adverse effects of climate change, including on slow onset events en risk reduction (report 2013/14)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u="sng" dirty="0" smtClean="0"/>
              <a:t>Adaptation Committee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the composition of, and modalities and procedures for, the Adaptation Committee 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DRR in the UNFCCC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b="1" dirty="0" smtClean="0"/>
              <a:t>Adaptation Committee </a:t>
            </a:r>
            <a:r>
              <a:rPr lang="en-US" dirty="0" smtClean="0"/>
              <a:t>started in September 2012 and will report its first findings to </a:t>
            </a:r>
            <a:r>
              <a:rPr lang="en-US" dirty="0" err="1" smtClean="0"/>
              <a:t>CoP</a:t>
            </a:r>
            <a:r>
              <a:rPr lang="en-US" dirty="0" smtClean="0"/>
              <a:t> in November 2013. </a:t>
            </a:r>
          </a:p>
          <a:p>
            <a:pPr>
              <a:buNone/>
            </a:pPr>
            <a:r>
              <a:rPr lang="en-US" dirty="0" smtClean="0"/>
              <a:t>	Main objective:</a:t>
            </a:r>
            <a:endParaRPr lang="nl-NL" dirty="0" smtClean="0"/>
          </a:p>
          <a:p>
            <a:pPr>
              <a:buNone/>
            </a:pPr>
            <a:r>
              <a:rPr lang="en-US" b="1" dirty="0" smtClean="0"/>
              <a:t>    Increase public awareness about risk reduction (vulnerabilities and hazards) and achieve commitment from public authorities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There are well aware that</a:t>
            </a:r>
            <a:r>
              <a:rPr lang="nl-NL" dirty="0" smtClean="0"/>
              <a:t> </a:t>
            </a:r>
            <a:r>
              <a:rPr lang="nl-NL" dirty="0" err="1" smtClean="0"/>
              <a:t>linking</a:t>
            </a:r>
            <a:r>
              <a:rPr lang="nl-NL" dirty="0" smtClean="0"/>
              <a:t> DRR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climate</a:t>
            </a:r>
            <a:r>
              <a:rPr lang="nl-NL" dirty="0" smtClean="0"/>
              <a:t> </a:t>
            </a:r>
            <a:r>
              <a:rPr lang="nl-NL" dirty="0" err="1" smtClean="0"/>
              <a:t>change</a:t>
            </a:r>
            <a:r>
              <a:rPr lang="nl-NL" dirty="0" smtClean="0"/>
              <a:t> </a:t>
            </a:r>
            <a:r>
              <a:rPr lang="nl-NL" dirty="0" err="1" smtClean="0"/>
              <a:t>adaptation</a:t>
            </a:r>
            <a:r>
              <a:rPr lang="nl-NL" dirty="0" smtClean="0"/>
              <a:t> offers a </a:t>
            </a:r>
            <a:r>
              <a:rPr lang="nl-NL" dirty="0" err="1" smtClean="0"/>
              <a:t>win-win</a:t>
            </a:r>
            <a:r>
              <a:rPr lang="nl-NL" dirty="0" smtClean="0"/>
              <a:t> </a:t>
            </a:r>
            <a:r>
              <a:rPr lang="nl-NL" dirty="0" err="1" smtClean="0"/>
              <a:t>opportunity</a:t>
            </a:r>
            <a:r>
              <a:rPr lang="nl-NL" dirty="0" smtClean="0"/>
              <a:t>: </a:t>
            </a:r>
          </a:p>
          <a:p>
            <a:pPr lvl="1"/>
            <a:r>
              <a:rPr lang="nl-NL" dirty="0" smtClean="0"/>
              <a:t>DRR offers </a:t>
            </a:r>
            <a:r>
              <a:rPr lang="nl-NL" dirty="0" err="1" smtClean="0"/>
              <a:t>opportunities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“</a:t>
            </a:r>
            <a:r>
              <a:rPr lang="nl-NL" dirty="0" err="1" smtClean="0"/>
              <a:t>bottom-up</a:t>
            </a:r>
            <a:r>
              <a:rPr lang="nl-NL" dirty="0" smtClean="0"/>
              <a:t>” </a:t>
            </a:r>
            <a:r>
              <a:rPr lang="nl-NL" dirty="0" err="1" smtClean="0"/>
              <a:t>strategies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adaptation</a:t>
            </a:r>
            <a:r>
              <a:rPr lang="nl-NL" dirty="0" smtClean="0"/>
              <a:t> to </a:t>
            </a:r>
            <a:r>
              <a:rPr lang="nl-NL" dirty="0" err="1" smtClean="0"/>
              <a:t>current</a:t>
            </a:r>
            <a:r>
              <a:rPr lang="nl-NL" dirty="0" smtClean="0"/>
              <a:t> </a:t>
            </a:r>
            <a:r>
              <a:rPr lang="nl-NL" dirty="0" err="1" smtClean="0"/>
              <a:t>climate</a:t>
            </a:r>
            <a:r>
              <a:rPr lang="nl-NL" dirty="0" smtClean="0"/>
              <a:t> </a:t>
            </a:r>
            <a:r>
              <a:rPr lang="nl-NL" dirty="0" err="1" smtClean="0"/>
              <a:t>variability</a:t>
            </a:r>
            <a:r>
              <a:rPr lang="nl-NL" dirty="0" smtClean="0"/>
              <a:t> </a:t>
            </a:r>
            <a:r>
              <a:rPr lang="nl-NL" dirty="0" err="1" smtClean="0"/>
              <a:t>including</a:t>
            </a:r>
            <a:r>
              <a:rPr lang="nl-NL" dirty="0" smtClean="0"/>
              <a:t> </a:t>
            </a:r>
            <a:r>
              <a:rPr lang="nl-NL" dirty="0" err="1" smtClean="0"/>
              <a:t>climate</a:t>
            </a:r>
            <a:r>
              <a:rPr lang="nl-NL" dirty="0" smtClean="0"/>
              <a:t> </a:t>
            </a:r>
            <a:r>
              <a:rPr lang="nl-NL" dirty="0" err="1" smtClean="0"/>
              <a:t>extremes</a:t>
            </a:r>
            <a:endParaRPr lang="nl-NL" dirty="0" smtClean="0"/>
          </a:p>
          <a:p>
            <a:pPr lvl="1"/>
            <a:r>
              <a:rPr lang="en-US" dirty="0" smtClean="0"/>
              <a:t>DRR can promote early adaptation to Climate Change</a:t>
            </a:r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endParaRPr lang="en-US" b="1" dirty="0" smtClean="0"/>
          </a:p>
          <a:p>
            <a:endParaRPr lang="nl-NL" dirty="0" smtClean="0"/>
          </a:p>
          <a:p>
            <a:r>
              <a:rPr lang="en-US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DRR in THE NETHERLANDS 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D8E99C1-6DCF-4CA8-A0BB-D46F2958C00D}" type="datetime3">
              <a:rPr lang="en-US" smtClean="0"/>
              <a:pPr/>
              <a:t>24 mei 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Ministry of Infrastructure and the Environment</a:t>
            </a:r>
            <a:endParaRPr lang="en-GB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3527"/>
          <a:stretch>
            <a:fillRect/>
          </a:stretch>
        </p:blipFill>
        <p:spPr bwMode="auto">
          <a:xfrm>
            <a:off x="2381250" y="2427280"/>
            <a:ext cx="4572000" cy="34210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RMA DOCSYS~XML" val="&lt;data author=&quot;{00000000-0000-0000-0000-000000000000}&quot; authorname=&quot;(onbekend)&quot; model=&quot;{00000001-0005-0000-0001-000000000013}&quot; profile=&quot;1Logo&quot; created=&quot;2010-10-28 12:31:02&quot; modified=&quot;2010-10-28 14:12:02&quot;&gt;&lt;presentatie template=&quot;C:\Program Files\Carma DocSys\1Logo\Modellen\Presentaties\ministerie.pot&quot; enabled=&quot;true&quot; reopen=&quot;true&quot; lcid=&quot;1043&quot; newdoc=&quot;true&quot; engine=&quot;DocSysEngine.MSPPT&quot;&gt;&lt;titel class=&quot;string&quot; value=&quot;&quot;/&gt;&lt;fldfooter class=&quot;string&quot; value=&quot;&quot;/&gt;&lt;subtitel class=&quot;string&quot; value=&quot;&quot;/&gt;&lt;datum class=&quot;string&quot; value=&quot;29 oktober 2010&quot;/&gt;&lt;kleur class=&quot;string&quot; value=&quot;&quot;/&gt;&lt;divisie class=&quot;string&quot; value=&quot;Ministerie&quot; id=&quot;1&quot;/&gt;&lt;PAPER/&gt;&lt;/presentatie&gt;&lt;/data&gt;&#10;"/>
</p:tagLst>
</file>

<file path=ppt/theme/theme1.xml><?xml version="1.0" encoding="utf-8"?>
<a:theme xmlns:a="http://schemas.openxmlformats.org/drawingml/2006/main" name="Tijdelijk_bestand_Presentatie_IenM_Engels[1]">
  <a:themeElements>
    <a:clrScheme name="">
      <a:dk1>
        <a:srgbClr val="000000"/>
      </a:dk1>
      <a:lt1>
        <a:srgbClr val="FFFFFF"/>
      </a:lt1>
      <a:dk2>
        <a:srgbClr val="0E4A10"/>
      </a:dk2>
      <a:lt2>
        <a:srgbClr val="47145C"/>
      </a:lt2>
      <a:accent1>
        <a:srgbClr val="046F96"/>
      </a:accent1>
      <a:accent2>
        <a:srgbClr val="9ACCD4"/>
      </a:accent2>
      <a:accent3>
        <a:srgbClr val="FFFFFF"/>
      </a:accent3>
      <a:accent4>
        <a:srgbClr val="000000"/>
      </a:accent4>
      <a:accent5>
        <a:srgbClr val="AABBC9"/>
      </a:accent5>
      <a:accent6>
        <a:srgbClr val="8BB9C0"/>
      </a:accent6>
      <a:hlink>
        <a:srgbClr val="ED8FBB"/>
      </a:hlink>
      <a:folHlink>
        <a:srgbClr val="900079"/>
      </a:folHlink>
    </a:clrScheme>
    <a:fontScheme name="ministeri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inisterie 1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2">
        <a:dk1>
          <a:srgbClr val="000000"/>
        </a:dk1>
        <a:lt1>
          <a:srgbClr val="FFFFFF"/>
        </a:lt1>
        <a:dk2>
          <a:srgbClr val="3C1508"/>
        </a:dk2>
        <a:lt2>
          <a:srgbClr val="3C1508"/>
        </a:lt2>
        <a:accent1>
          <a:srgbClr val="FBD221"/>
        </a:accent1>
        <a:accent2>
          <a:srgbClr val="F9A529"/>
        </a:accent2>
        <a:accent3>
          <a:srgbClr val="FFFFFF"/>
        </a:accent3>
        <a:accent4>
          <a:srgbClr val="000000"/>
        </a:accent4>
        <a:accent5>
          <a:srgbClr val="FDE5AB"/>
        </a:accent5>
        <a:accent6>
          <a:srgbClr val="E29524"/>
        </a:accent6>
        <a:hlink>
          <a:srgbClr val="EE0026"/>
        </a:hlink>
        <a:folHlink>
          <a:srgbClr val="6065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3">
        <a:dk1>
          <a:srgbClr val="000000"/>
        </a:dk1>
        <a:lt1>
          <a:srgbClr val="FFFFFF"/>
        </a:lt1>
        <a:dk2>
          <a:srgbClr val="47145C"/>
        </a:dk2>
        <a:lt2>
          <a:srgbClr val="0E4A10"/>
        </a:lt2>
        <a:accent1>
          <a:srgbClr val="EE0026"/>
        </a:accent1>
        <a:accent2>
          <a:srgbClr val="D60044"/>
        </a:accent2>
        <a:accent3>
          <a:srgbClr val="FFFFFF"/>
        </a:accent3>
        <a:accent4>
          <a:srgbClr val="000000"/>
        </a:accent4>
        <a:accent5>
          <a:srgbClr val="F5AAAC"/>
        </a:accent5>
        <a:accent6>
          <a:srgbClr val="C2003D"/>
        </a:accent6>
        <a:hlink>
          <a:srgbClr val="ED8FBB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4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6ED9AD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AE9D3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5669E29EFAB14582576D25EF448152" ma:contentTypeVersion="1" ma:contentTypeDescription="Create a new document." ma:contentTypeScope="" ma:versionID="48c703af1e1d1ce53016ea7ac37b904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0d331ebd68627ead16f146830ec63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1B6B9D4-E256-4656-B2FF-9F9C7F4105B6}"/>
</file>

<file path=customXml/itemProps2.xml><?xml version="1.0" encoding="utf-8"?>
<ds:datastoreItem xmlns:ds="http://schemas.openxmlformats.org/officeDocument/2006/customXml" ds:itemID="{DD0A9C61-FE97-4D69-860E-2D2D082599F9}"/>
</file>

<file path=customXml/itemProps3.xml><?xml version="1.0" encoding="utf-8"?>
<ds:datastoreItem xmlns:ds="http://schemas.openxmlformats.org/officeDocument/2006/customXml" ds:itemID="{89C2425D-1E48-4BF4-AEA2-0C4AE05088FF}"/>
</file>

<file path=docProps/app.xml><?xml version="1.0" encoding="utf-8"?>
<Properties xmlns="http://schemas.openxmlformats.org/officeDocument/2006/extended-properties" xmlns:vt="http://schemas.openxmlformats.org/officeDocument/2006/docPropsVTypes">
  <Template>Tijdelijk_bestand_Presentatie_IenM_Engels[1]</Template>
  <TotalTime>695</TotalTime>
  <Words>687</Words>
  <Application>Microsoft Macintosh PowerPoint</Application>
  <PresentationFormat>Diavoorstelling (4:3)</PresentationFormat>
  <Paragraphs>256</Paragraphs>
  <Slides>26</Slides>
  <Notes>6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8" baseType="lpstr">
      <vt:lpstr>Tijdelijk_bestand_Presentatie_IenM_Engels[1]</vt:lpstr>
      <vt:lpstr>Photo Editor Photo</vt:lpstr>
      <vt:lpstr>bridging adaptation and DRR</vt:lpstr>
      <vt:lpstr>WHAT ARE WE TALKING ABOUT</vt:lpstr>
      <vt:lpstr>PROBABILITY</vt:lpstr>
      <vt:lpstr>PROBABLITY &amp; CLIMATE CHANGE</vt:lpstr>
      <vt:lpstr>IMPACT</vt:lpstr>
      <vt:lpstr>DRR in the UNFCCC</vt:lpstr>
      <vt:lpstr>DRR in the UNFCCC</vt:lpstr>
      <vt:lpstr>DRR in the UNFCCC</vt:lpstr>
      <vt:lpstr>DRR in THE NETHERLANDS </vt:lpstr>
      <vt:lpstr>The Netherlands’ exposure profile</vt:lpstr>
      <vt:lpstr>RESPONSE POLICY</vt:lpstr>
      <vt:lpstr>Well protected delta, requiring continuous effort </vt:lpstr>
      <vt:lpstr>PowerPoint-presentatie</vt:lpstr>
      <vt:lpstr>PowerPoint-presentatie</vt:lpstr>
      <vt:lpstr>Delta Commission, 2008: </vt:lpstr>
      <vt:lpstr>Multi-level governance</vt:lpstr>
      <vt:lpstr>An innovative approach: Delta Programme</vt:lpstr>
      <vt:lpstr>Flexible measures? Building with Nature!</vt:lpstr>
      <vt:lpstr>PowerPoint-presentatie</vt:lpstr>
      <vt:lpstr>PowerPoint-presentatie</vt:lpstr>
      <vt:lpstr>CLIMATE SYSTEM</vt:lpstr>
      <vt:lpstr>REGIONAL CLIMATE SCENARIOS</vt:lpstr>
      <vt:lpstr>REGIONAL CLIMATE SCENARIOS</vt:lpstr>
      <vt:lpstr>REGIONAL CLIMATE SCENARIOS</vt:lpstr>
      <vt:lpstr>REGIONAL CLIMATE SCENARIOS</vt:lpstr>
      <vt:lpstr>PowerPoint-presentatie</vt:lpstr>
    </vt:vector>
  </TitlesOfParts>
  <Company>Rijksoverheid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</dc:title>
  <dc:creator>Rijksoverheid</dc:creator>
  <cp:lastModifiedBy>Ingrid Ravestein</cp:lastModifiedBy>
  <cp:revision>80</cp:revision>
  <dcterms:created xsi:type="dcterms:W3CDTF">2012-08-28T12:52:18Z</dcterms:created>
  <dcterms:modified xsi:type="dcterms:W3CDTF">2013-05-24T13:32:30Z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0x010100685669E29EFAB14582576D25EF448152</vt:lpwstr>
  </property>
</Properties>
</file>