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sldIdLst>
    <p:sldId id="420" r:id="rId2"/>
    <p:sldId id="424" r:id="rId3"/>
    <p:sldId id="427" r:id="rId4"/>
    <p:sldId id="429" r:id="rId5"/>
  </p:sldIdLst>
  <p:sldSz cx="13004800" cy="97536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914400" rtl="0" eaLnBrk="1" latinLnBrk="0" hangingPunct="1">
      <a:defRPr sz="3000" kern="1200">
        <a:solidFill>
          <a:srgbClr val="24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eliane" initials="imen" lastIdx="1" clrIdx="0"/>
  <p:cmAuthor id="1" name="Wendy Mills" initials="W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39" autoAdjust="0"/>
  </p:normalViewPr>
  <p:slideViewPr>
    <p:cSldViewPr>
      <p:cViewPr>
        <p:scale>
          <a:sx n="50" d="100"/>
          <a:sy n="50" d="100"/>
        </p:scale>
        <p:origin x="-1266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DRR%20DATA%20Brief\GHA%20-CRS-%20DR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66820814138616"/>
          <c:y val="4.2565060980377184E-2"/>
          <c:w val="0.79714824228296299"/>
          <c:h val="0.70548595478567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'CRS HA'!$A$3</c:f>
              <c:strCache>
                <c:ptCount val="1"/>
                <c:pt idx="0">
                  <c:v>Total HA on Disaster prevention and preparedness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'CRS HA'!$B$2:$G$2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'CRS HA'!$B$3:$G$3</c:f>
              <c:numCache>
                <c:formatCode>0</c:formatCode>
                <c:ptCount val="6"/>
                <c:pt idx="0">
                  <c:v>5.5684259399999751</c:v>
                </c:pt>
                <c:pt idx="1">
                  <c:v>69.710968800000003</c:v>
                </c:pt>
                <c:pt idx="2">
                  <c:v>40.951304719999996</c:v>
                </c:pt>
                <c:pt idx="3">
                  <c:v>98.625356409999526</c:v>
                </c:pt>
                <c:pt idx="4">
                  <c:v>333.30932702000001</c:v>
                </c:pt>
                <c:pt idx="5">
                  <c:v>454.58857294999808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24000"/>
        <c:axId val="37825920"/>
      </c:barChart>
      <c:lineChart>
        <c:grouping val="standard"/>
        <c:varyColors val="0"/>
        <c:ser>
          <c:idx val="1"/>
          <c:order val="1"/>
          <c:tx>
            <c:strRef>
              <c:f>'CRS HA'!$A$4</c:f>
              <c:strCache>
                <c:ptCount val="1"/>
                <c:pt idx="0">
                  <c:v>% of total HA on Disaster prevention and preparedness</c:v>
                </c:pt>
              </c:strCache>
            </c:strRef>
          </c:tx>
          <c:spPr>
            <a:ln>
              <a:solidFill>
                <a:srgbClr val="68B6B8"/>
              </a:solidFill>
            </a:ln>
          </c:spPr>
          <c:marker>
            <c:spPr>
              <a:solidFill>
                <a:srgbClr val="68B6B8"/>
              </a:solidFill>
              <a:ln>
                <a:solidFill>
                  <a:srgbClr val="68B6B8"/>
                </a:solidFill>
              </a:ln>
            </c:spPr>
          </c:marker>
          <c:cat>
            <c:numRef>
              <c:f>'CRS HA'!$B$2:$G$2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'CRS HA'!$B$4:$G$4</c:f>
              <c:numCache>
                <c:formatCode>0.0</c:formatCode>
                <c:ptCount val="6"/>
                <c:pt idx="0">
                  <c:v>8.4891513992452608E-2</c:v>
                </c:pt>
                <c:pt idx="1">
                  <c:v>0.6538174249643518</c:v>
                </c:pt>
                <c:pt idx="2">
                  <c:v>0.45557307379855283</c:v>
                </c:pt>
                <c:pt idx="3">
                  <c:v>1.1777086484555559</c:v>
                </c:pt>
                <c:pt idx="4">
                  <c:v>3.064139946646264</c:v>
                </c:pt>
                <c:pt idx="5">
                  <c:v>4.2229172020063785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38208"/>
        <c:axId val="37836288"/>
      </c:lineChart>
      <c:catAx>
        <c:axId val="378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825920"/>
        <c:crosses val="autoZero"/>
        <c:auto val="1"/>
        <c:lblAlgn val="ctr"/>
        <c:lblOffset val="100"/>
        <c:noMultiLvlLbl val="0"/>
      </c:catAx>
      <c:valAx>
        <c:axId val="378259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US$ million (constant 2009 prices)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824000"/>
        <c:crosses val="autoZero"/>
        <c:crossBetween val="between"/>
      </c:valAx>
      <c:valAx>
        <c:axId val="37836288"/>
        <c:scaling>
          <c:orientation val="minMax"/>
          <c:max val="10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of total HA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7838208"/>
        <c:crosses val="max"/>
        <c:crossBetween val="between"/>
      </c:valAx>
      <c:catAx>
        <c:axId val="3783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83628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4F81BD"/>
    </a:solidFill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944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9367" indent="-369367">
              <a:defRPr/>
            </a:pPr>
            <a:endParaRPr lang="en-US" kern="0" dirty="0" smtClean="0">
              <a:latin typeface="Calibri" pitchFamily="34" charset="0"/>
              <a:ea typeface="ＭＳ Ｐゴシック" pitchFamily="-10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fld id="{C2178FDA-EF1A-2442-9A40-B966D2827D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21E5A0EF-34F8-4674-A049-9AFCDCE763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8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5905500"/>
            <a:ext cx="3073400" cy="260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5905500"/>
            <a:ext cx="9067800" cy="260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943913" y="2451929"/>
            <a:ext cx="11054080" cy="209070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de-DE" sz="3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569525" y="5703151"/>
            <a:ext cx="9103360" cy="2492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828768" y="914373"/>
            <a:ext cx="4368801" cy="609600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8B999216-6CEA-40CE-9BBA-7260BA4C683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1828800" y="9042401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78FD13-D0D6-4982-9281-51A5A1EF178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29.05.2013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5905500"/>
            <a:ext cx="12293600" cy="210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2A9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1750" y="762000"/>
            <a:ext cx="13004800" cy="2090702"/>
          </a:xfrm>
        </p:spPr>
        <p:txBody>
          <a:bodyPr/>
          <a:lstStyle/>
          <a:p>
            <a:r>
              <a:rPr lang="en-US" dirty="0"/>
              <a:t>Bridging </a:t>
            </a:r>
            <a:r>
              <a:rPr lang="en-US" dirty="0" smtClean="0"/>
              <a:t>Adaptation </a:t>
            </a:r>
            <a:r>
              <a:rPr lang="en-US" dirty="0"/>
              <a:t>and Disaster Risk Reduction </a:t>
            </a:r>
            <a:br>
              <a:rPr lang="en-US" dirty="0"/>
            </a:br>
            <a:r>
              <a:rPr lang="en-US" dirty="0" smtClean="0"/>
              <a:t>TNC’s </a:t>
            </a:r>
            <a:r>
              <a:rPr lang="en-US" dirty="0"/>
              <a:t>engagement in </a:t>
            </a:r>
            <a:r>
              <a:rPr lang="en-US" dirty="0" smtClean="0"/>
              <a:t>International </a:t>
            </a:r>
            <a:r>
              <a:rPr lang="en-US" dirty="0"/>
              <a:t>policy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12855" y="9753600"/>
            <a:ext cx="3786032" cy="59298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IUCN – Marco </a:t>
            </a:r>
            <a:r>
              <a:rPr lang="en-US" dirty="0" err="1" smtClean="0">
                <a:solidFill>
                  <a:schemeClr val="bg1"/>
                </a:solidFill>
              </a:rPr>
              <a:t>Calvo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/>
          <a:stretch/>
        </p:blipFill>
        <p:spPr bwMode="auto">
          <a:xfrm>
            <a:off x="25499" y="4009813"/>
            <a:ext cx="13040924" cy="67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-38100"/>
            <a:ext cx="12293600" cy="2108200"/>
          </a:xfrm>
        </p:spPr>
        <p:txBody>
          <a:bodyPr/>
          <a:lstStyle/>
          <a:p>
            <a:r>
              <a:rPr lang="en-US" sz="4800" dirty="0" smtClean="0"/>
              <a:t>UNISDR</a:t>
            </a:r>
            <a:br>
              <a:rPr lang="en-US" sz="4800" dirty="0" smtClean="0"/>
            </a:br>
            <a:r>
              <a:rPr lang="en-US" sz="4800" dirty="0" smtClean="0"/>
              <a:t>Hyogo Framework of Action (HFA)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316675"/>
            <a:ext cx="5435600" cy="6436925"/>
          </a:xfrm>
        </p:spPr>
        <p:txBody>
          <a:bodyPr/>
          <a:lstStyle/>
          <a:p>
            <a:pPr marL="650230" lvl="1" indent="-487672">
              <a:spcBef>
                <a:spcPts val="853"/>
              </a:spcBef>
              <a:spcAft>
                <a:spcPts val="1707"/>
              </a:spcAft>
              <a:buFont typeface="Wingdings" pitchFamily="2" charset="2"/>
              <a:buChar char="§"/>
            </a:pPr>
            <a:r>
              <a:rPr lang="en-US" dirty="0"/>
              <a:t>HFA shifted interest from recovery and relief to prevention </a:t>
            </a:r>
          </a:p>
          <a:p>
            <a:pPr marL="650230" lvl="1" indent="-487672">
              <a:spcBef>
                <a:spcPts val="853"/>
              </a:spcBef>
              <a:spcAft>
                <a:spcPts val="1707"/>
              </a:spcAft>
              <a:buFont typeface="Wingdings" pitchFamily="2" charset="2"/>
              <a:buChar char="§"/>
            </a:pPr>
            <a:r>
              <a:rPr lang="en-US" dirty="0"/>
              <a:t>Still planning and building codes</a:t>
            </a:r>
          </a:p>
          <a:p>
            <a:pPr marL="650230" lvl="1" indent="-487672">
              <a:spcBef>
                <a:spcPts val="853"/>
              </a:spcBef>
              <a:spcAft>
                <a:spcPts val="1707"/>
              </a:spcAft>
              <a:buFont typeface="Wingdings" pitchFamily="2" charset="2"/>
              <a:buChar char="§"/>
            </a:pPr>
            <a:r>
              <a:rPr lang="en-US" dirty="0" smtClean="0"/>
              <a:t>Post </a:t>
            </a:r>
            <a:r>
              <a:rPr lang="en-US" dirty="0"/>
              <a:t>Hyogo - strengthen prevention and risk reduction, improve linkages with CC adaptation; carve specific place for </a:t>
            </a:r>
            <a:r>
              <a:rPr lang="en-US" dirty="0" err="1" smtClean="0"/>
              <a:t>EbA</a:t>
            </a:r>
            <a:r>
              <a:rPr lang="en-US" dirty="0" smtClean="0"/>
              <a:t>-Environment as a new cross cutting theme.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05328697"/>
              </p:ext>
            </p:extLst>
          </p:nvPr>
        </p:nvGraphicFramePr>
        <p:xfrm>
          <a:off x="5816600" y="3352800"/>
          <a:ext cx="6783770" cy="384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267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747" y="4478839"/>
            <a:ext cx="3034453" cy="364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t"/>
          <a:lstStyle/>
          <a:p>
            <a:r>
              <a:rPr lang="en-US" sz="2000" b="1" dirty="0"/>
              <a:t>Addressing the</a:t>
            </a:r>
          </a:p>
          <a:p>
            <a:r>
              <a:rPr lang="en-US" sz="2000" b="1" dirty="0"/>
              <a:t>drivers of</a:t>
            </a:r>
          </a:p>
          <a:p>
            <a:r>
              <a:rPr lang="en-US" sz="2000" b="1" dirty="0"/>
              <a:t>Vulnerability</a:t>
            </a:r>
          </a:p>
          <a:p>
            <a:endParaRPr lang="en-US" sz="2000" b="1" dirty="0"/>
          </a:p>
          <a:p>
            <a:r>
              <a:rPr lang="en-US" sz="2000" dirty="0"/>
              <a:t>Activities  seek to</a:t>
            </a:r>
          </a:p>
          <a:p>
            <a:r>
              <a:rPr lang="en-US" sz="2000" dirty="0"/>
              <a:t>reduce poverty</a:t>
            </a:r>
          </a:p>
          <a:p>
            <a:r>
              <a:rPr lang="en-US" sz="2000" dirty="0"/>
              <a:t>and other non climatic or hazard related stressors that make people vulnerable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67947" y="4507265"/>
            <a:ext cx="3034453" cy="364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t"/>
          <a:lstStyle/>
          <a:p>
            <a:r>
              <a:rPr lang="en-US" sz="2000" b="1" dirty="0"/>
              <a:t>Building</a:t>
            </a:r>
          </a:p>
          <a:p>
            <a:r>
              <a:rPr lang="en-US" sz="2000" b="1" dirty="0"/>
              <a:t>response</a:t>
            </a:r>
          </a:p>
          <a:p>
            <a:r>
              <a:rPr lang="en-US" sz="2000" b="1" dirty="0"/>
              <a:t>Capacity</a:t>
            </a:r>
          </a:p>
          <a:p>
            <a:endParaRPr lang="en-US" sz="2000" b="1" dirty="0"/>
          </a:p>
          <a:p>
            <a:r>
              <a:rPr lang="en-US" sz="2000" dirty="0"/>
              <a:t>Activities  seek to</a:t>
            </a:r>
          </a:p>
          <a:p>
            <a:r>
              <a:rPr lang="en-US" sz="2000" dirty="0"/>
              <a:t>build robust</a:t>
            </a:r>
          </a:p>
          <a:p>
            <a:r>
              <a:rPr lang="en-US" sz="2000" dirty="0"/>
              <a:t>systems for</a:t>
            </a:r>
          </a:p>
          <a:p>
            <a:r>
              <a:rPr lang="en-US" sz="2000" dirty="0"/>
              <a:t>problem-solving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19147" y="4507265"/>
            <a:ext cx="3034453" cy="364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t"/>
          <a:lstStyle/>
          <a:p>
            <a:r>
              <a:rPr lang="en-US" sz="2000" b="1" dirty="0"/>
              <a:t>Managing</a:t>
            </a:r>
          </a:p>
          <a:p>
            <a:r>
              <a:rPr lang="en-US" sz="2000" b="1" dirty="0"/>
              <a:t>climate and disaster risks</a:t>
            </a:r>
          </a:p>
          <a:p>
            <a:endParaRPr lang="en-US" sz="2000" b="1" dirty="0"/>
          </a:p>
          <a:p>
            <a:r>
              <a:rPr lang="en-US" sz="2000" dirty="0"/>
              <a:t>Activities  seek to</a:t>
            </a:r>
          </a:p>
          <a:p>
            <a:r>
              <a:rPr lang="en-US" sz="2000" dirty="0"/>
              <a:t>incorporate climate</a:t>
            </a:r>
          </a:p>
          <a:p>
            <a:r>
              <a:rPr lang="en-US" sz="2000" dirty="0"/>
              <a:t> and specific disaster risk related information into</a:t>
            </a:r>
          </a:p>
          <a:p>
            <a:r>
              <a:rPr lang="en-US" sz="2000" dirty="0"/>
              <a:t>decision-making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70347" y="4478839"/>
            <a:ext cx="3034453" cy="364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t"/>
          <a:lstStyle/>
          <a:p>
            <a:r>
              <a:rPr lang="en-US" sz="2000" b="1" dirty="0"/>
              <a:t>Confronting</a:t>
            </a:r>
          </a:p>
          <a:p>
            <a:r>
              <a:rPr lang="en-US" sz="2000" b="1" dirty="0"/>
              <a:t>climate change and disasters</a:t>
            </a:r>
          </a:p>
          <a:p>
            <a:endParaRPr lang="en-US" sz="2000" b="1" dirty="0"/>
          </a:p>
          <a:p>
            <a:r>
              <a:rPr lang="en-US" sz="2000" dirty="0"/>
              <a:t>Activities  seek to</a:t>
            </a:r>
          </a:p>
          <a:p>
            <a:r>
              <a:rPr lang="en-US" sz="2000" dirty="0"/>
              <a:t>address impacts</a:t>
            </a:r>
          </a:p>
          <a:p>
            <a:r>
              <a:rPr lang="en-US" sz="2000" dirty="0"/>
              <a:t>associated</a:t>
            </a:r>
          </a:p>
          <a:p>
            <a:r>
              <a:rPr lang="en-US" sz="2000" dirty="0"/>
              <a:t>exclusively with</a:t>
            </a:r>
          </a:p>
          <a:p>
            <a:r>
              <a:rPr lang="en-US" sz="2000" dirty="0"/>
              <a:t>climate change and specific disasters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3493" y="8778240"/>
            <a:ext cx="54186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44267" y="8742709"/>
            <a:ext cx="54186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6746" y="3576320"/>
            <a:ext cx="1224618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460" y="2926080"/>
            <a:ext cx="3364571" cy="59298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Vulnerability focus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69881" y="2926080"/>
            <a:ext cx="2442716" cy="59298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Impact focus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49" y="8886613"/>
            <a:ext cx="5050546" cy="59298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Traditional Development Aid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23380" y="8970416"/>
            <a:ext cx="7370348" cy="59298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New adaptation and DRR specific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61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48" y="3142827"/>
            <a:ext cx="3680604" cy="47537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050" y="108373"/>
            <a:ext cx="8560150" cy="1625600"/>
          </a:xfrm>
        </p:spPr>
        <p:txBody>
          <a:bodyPr/>
          <a:lstStyle/>
          <a:p>
            <a:r>
              <a:rPr lang="en-US" sz="4800" dirty="0" smtClean="0"/>
              <a:t>Importance of Partnerships</a:t>
            </a:r>
            <a:endParaRPr lang="en-US" sz="4800" dirty="0"/>
          </a:p>
        </p:txBody>
      </p:sp>
      <p:pic>
        <p:nvPicPr>
          <p:cNvPr id="1026" name="Picture 2" descr="Logos-0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54" y="4584600"/>
            <a:ext cx="8954347" cy="274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EDRR_logo_new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94" y="3655308"/>
            <a:ext cx="2384213" cy="10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532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243750"/>
      </a:dk1>
      <a:lt1>
        <a:srgbClr val="DB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AE0D4"/>
      </a:accent3>
      <a:accent4>
        <a:srgbClr val="1D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24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5669E29EFAB14582576D25EF448152" ma:contentTypeVersion="1" ma:contentTypeDescription="Create a new document." ma:contentTypeScope="" ma:versionID="48c703af1e1d1ce53016ea7ac37b90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5648C5-63BB-4C2E-A6A7-F556EE7C790E}"/>
</file>

<file path=customXml/itemProps2.xml><?xml version="1.0" encoding="utf-8"?>
<ds:datastoreItem xmlns:ds="http://schemas.openxmlformats.org/officeDocument/2006/customXml" ds:itemID="{97B5EBF7-32AE-4B58-9143-AB111FABD2D1}"/>
</file>

<file path=customXml/itemProps3.xml><?xml version="1.0" encoding="utf-8"?>
<ds:datastoreItem xmlns:ds="http://schemas.openxmlformats.org/officeDocument/2006/customXml" ds:itemID="{041928FA-35B2-4B57-9F65-FB201F5FB8F2}"/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Pages>0</Pages>
  <Words>152</Words>
  <Characters>0</Characters>
  <Application>Microsoft Office PowerPoint</Application>
  <PresentationFormat>Custom</PresentationFormat>
  <Lines>0</Lines>
  <Paragraphs>45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Title &amp; Subtitle</vt:lpstr>
      <vt:lpstr>Bridging Adaptation and Disaster Risk Reduction  TNC’s engagement in International policy </vt:lpstr>
      <vt:lpstr>UNISDR Hyogo Framework of Action (HFA)</vt:lpstr>
      <vt:lpstr>PowerPoint Presentation</vt:lpstr>
      <vt:lpstr>Importance of Partnerships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environmental concerns in disaster recovery</dc:title>
  <dc:creator>Imen Meliane</dc:creator>
  <cp:lastModifiedBy>Imen Meliane</cp:lastModifiedBy>
  <cp:revision>39</cp:revision>
  <dcterms:modified xsi:type="dcterms:W3CDTF">2013-05-29T14:57:56Z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0x010100685669E29EFAB14582576D25EF448152</vt:lpwstr>
  </property>
</Properties>
</file>