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8.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7.xml" ContentType="application/vnd.openxmlformats-officedocument.presentationml.slideLayout+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handoutMasterIdLst>
    <p:handoutMasterId r:id="rId17"/>
  </p:handoutMasterIdLst>
  <p:sldIdLst>
    <p:sldId id="332" r:id="rId2"/>
    <p:sldId id="333" r:id="rId3"/>
    <p:sldId id="334" r:id="rId4"/>
    <p:sldId id="335" r:id="rId5"/>
    <p:sldId id="336" r:id="rId6"/>
    <p:sldId id="338" r:id="rId7"/>
    <p:sldId id="340" r:id="rId8"/>
    <p:sldId id="349" r:id="rId9"/>
    <p:sldId id="350" r:id="rId10"/>
    <p:sldId id="357" r:id="rId11"/>
    <p:sldId id="356" r:id="rId12"/>
    <p:sldId id="352" r:id="rId13"/>
    <p:sldId id="354" r:id="rId14"/>
    <p:sldId id="355" r:id="rId15"/>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2518" autoAdjust="0"/>
  </p:normalViewPr>
  <p:slideViewPr>
    <p:cSldViewPr>
      <p:cViewPr>
        <p:scale>
          <a:sx n="125" d="100"/>
          <a:sy n="125" d="100"/>
        </p:scale>
        <p:origin x="-180" y="15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1804"/>
          </a:xfrm>
          <a:prstGeom prst="rect">
            <a:avLst/>
          </a:prstGeom>
        </p:spPr>
        <p:txBody>
          <a:bodyPr vert="horz" lIns="91440" tIns="45720" rIns="91440" bIns="45720" rtlCol="0"/>
          <a:lstStyle>
            <a:lvl1pPr algn="r">
              <a:defRPr sz="1200"/>
            </a:lvl1pPr>
          </a:lstStyle>
          <a:p>
            <a:fld id="{E394D9DF-A131-42E2-904B-EE5D359D7FD6}" type="datetimeFigureOut">
              <a:rPr lang="en-US" smtClean="0"/>
              <a:t>5/28/2013</a:t>
            </a:fld>
            <a:endParaRPr lang="en-US"/>
          </a:p>
        </p:txBody>
      </p:sp>
      <p:sp>
        <p:nvSpPr>
          <p:cNvPr id="4" name="Footer Placeholder 3"/>
          <p:cNvSpPr>
            <a:spLocks noGrp="1"/>
          </p:cNvSpPr>
          <p:nvPr>
            <p:ph type="ftr" sz="quarter" idx="2"/>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1440" tIns="45720" rIns="91440" bIns="45720" rtlCol="0" anchor="b"/>
          <a:lstStyle>
            <a:lvl1pPr algn="r">
              <a:defRPr sz="1200"/>
            </a:lvl1pPr>
          </a:lstStyle>
          <a:p>
            <a:fld id="{2A99F882-65CA-465E-8063-69E1B70A920D}" type="slidenum">
              <a:rPr lang="en-US" smtClean="0"/>
              <a:t>‹#›</a:t>
            </a:fld>
            <a:endParaRPr lang="en-US"/>
          </a:p>
        </p:txBody>
      </p:sp>
    </p:spTree>
    <p:extLst>
      <p:ext uri="{BB962C8B-B14F-4D97-AF65-F5344CB8AC3E}">
        <p14:creationId xmlns:p14="http://schemas.microsoft.com/office/powerpoint/2010/main" val="2618870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51F8EA05-7A3A-4BEC-8E29-81A88331C6F7}" type="datetimeFigureOut">
              <a:rPr lang="en-US" smtClean="0"/>
              <a:t>5/28/2013</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93DCAF71-5BE5-4284-92FE-94E023C73A2E}" type="slidenum">
              <a:rPr lang="en-US" smtClean="0"/>
              <a:t>‹#›</a:t>
            </a:fld>
            <a:endParaRPr lang="en-US"/>
          </a:p>
        </p:txBody>
      </p:sp>
    </p:spTree>
    <p:extLst>
      <p:ext uri="{BB962C8B-B14F-4D97-AF65-F5344CB8AC3E}">
        <p14:creationId xmlns:p14="http://schemas.microsoft.com/office/powerpoint/2010/main" val="963636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 slides to show people the site – and the program - and explain why it’s important.</a:t>
            </a:r>
          </a:p>
          <a:p>
            <a:endParaRPr lang="en-US" dirty="0" smtClean="0"/>
          </a:p>
          <a:p>
            <a:pPr marL="171450" indent="-171450">
              <a:buFontTx/>
              <a:buChar char="-"/>
            </a:pPr>
            <a:r>
              <a:rPr lang="en-US" dirty="0" smtClean="0"/>
              <a:t>Skagit</a:t>
            </a:r>
          </a:p>
          <a:p>
            <a:pPr marL="628650" lvl="1" indent="-171450">
              <a:buFontTx/>
              <a:buChar char="-"/>
            </a:pPr>
            <a:r>
              <a:rPr lang="en-US" dirty="0" smtClean="0"/>
              <a:t>The</a:t>
            </a:r>
            <a:r>
              <a:rPr lang="en-US" baseline="0" dirty="0" smtClean="0"/>
              <a:t> Skagit is where we got our feet wet; but at this point we are working at the whole system scale – working across the entire Puget Sound basin</a:t>
            </a:r>
          </a:p>
          <a:p>
            <a:pPr marL="457200" lvl="1" indent="0">
              <a:buFontTx/>
              <a:buNone/>
            </a:pPr>
            <a:endParaRPr lang="en-US" baseline="0" dirty="0" smtClean="0"/>
          </a:p>
          <a:p>
            <a:pPr marL="0" lvl="0" indent="0">
              <a:buFontTx/>
              <a:buNone/>
            </a:pPr>
            <a:r>
              <a:rPr lang="en-US" baseline="0" dirty="0" err="1" smtClean="0"/>
              <a:t>FbD</a:t>
            </a:r>
            <a:r>
              <a:rPr lang="en-US" baseline="0" dirty="0" smtClean="0"/>
              <a:t> – we have a whole program in Puget Sound – I will be just talking about one aspect of that program – that which is </a:t>
            </a:r>
            <a:r>
              <a:rPr lang="en-US" baseline="0" dirty="0" err="1" smtClean="0"/>
              <a:t>direclty</a:t>
            </a:r>
            <a:r>
              <a:rPr lang="en-US" baseline="0" dirty="0" smtClean="0"/>
              <a:t> focused on climate and disaster resilience </a:t>
            </a:r>
            <a:endParaRPr lang="en-US" dirty="0" smtClean="0"/>
          </a:p>
          <a:p>
            <a:pPr marL="171450" indent="-171450">
              <a:buFontTx/>
              <a:buChar char="-"/>
            </a:pPr>
            <a:endParaRPr lang="en-US" dirty="0" smtClean="0"/>
          </a:p>
          <a:p>
            <a:pPr marL="171450" indent="-171450">
              <a:buFontTx/>
              <a:buChar char="-"/>
            </a:pPr>
            <a:r>
              <a:rPr lang="en-US" dirty="0" smtClean="0"/>
              <a:t>Puget </a:t>
            </a:r>
            <a:r>
              <a:rPr lang="en-US" dirty="0" smtClean="0"/>
              <a:t>Sound is </a:t>
            </a:r>
            <a:r>
              <a:rPr lang="en-US" dirty="0" smtClean="0"/>
              <a:t>iconic</a:t>
            </a:r>
            <a:r>
              <a:rPr lang="en-US" baseline="0" dirty="0" smtClean="0"/>
              <a:t> </a:t>
            </a:r>
            <a:r>
              <a:rPr lang="en-US" dirty="0" smtClean="0"/>
              <a:t>Pacific </a:t>
            </a:r>
            <a:r>
              <a:rPr lang="en-US" dirty="0" smtClean="0"/>
              <a:t>Northwest</a:t>
            </a:r>
          </a:p>
          <a:p>
            <a:pPr marL="628650" lvl="1" indent="-171450">
              <a:buFontTx/>
              <a:buChar char="-"/>
            </a:pPr>
            <a:r>
              <a:rPr lang="en-US" dirty="0" smtClean="0"/>
              <a:t>Mountains, forests, water,</a:t>
            </a:r>
            <a:r>
              <a:rPr lang="en-US" baseline="0" dirty="0" smtClean="0"/>
              <a:t> salmon</a:t>
            </a:r>
            <a:endParaRPr lang="en-US" dirty="0" smtClean="0"/>
          </a:p>
          <a:p>
            <a:pPr marL="171450" indent="-171450">
              <a:buFontTx/>
              <a:buChar char="-"/>
            </a:pPr>
            <a:r>
              <a:rPr lang="en-US" dirty="0" smtClean="0"/>
              <a:t>Glacier</a:t>
            </a:r>
            <a:r>
              <a:rPr lang="en-US" baseline="0" dirty="0" smtClean="0"/>
              <a:t> covered mountains cascading down a 10,000 rivers and streams through dense forests into the contiguous United States’ only fjord</a:t>
            </a:r>
          </a:p>
          <a:p>
            <a:pPr marL="171450" indent="-171450">
              <a:buFontTx/>
              <a:buChar char="-"/>
            </a:pPr>
            <a:r>
              <a:rPr lang="en-US" baseline="0" dirty="0" smtClean="0"/>
              <a:t>Historically supporting a huge abundance of fish and wildlife – notably salmon and shellfish – both freshwater and marine – </a:t>
            </a:r>
          </a:p>
          <a:p>
            <a:pPr marL="171450" indent="-171450">
              <a:buFontTx/>
              <a:buChar char="-"/>
            </a:pPr>
            <a:r>
              <a:rPr lang="en-US" baseline="0" dirty="0" smtClean="0"/>
              <a:t>and other natural resources – forests, recreation/tourism</a:t>
            </a:r>
            <a:endParaRPr lang="en-US" dirty="0" smtClean="0"/>
          </a:p>
          <a:p>
            <a:endParaRPr lang="en-US" dirty="0"/>
          </a:p>
        </p:txBody>
      </p:sp>
      <p:sp>
        <p:nvSpPr>
          <p:cNvPr id="4" name="Slide Number Placeholder 3"/>
          <p:cNvSpPr>
            <a:spLocks noGrp="1"/>
          </p:cNvSpPr>
          <p:nvPr>
            <p:ph type="sldNum" sz="quarter" idx="10"/>
          </p:nvPr>
        </p:nvSpPr>
        <p:spPr/>
        <p:txBody>
          <a:bodyPr/>
          <a:lstStyle/>
          <a:p>
            <a:fld id="{1ADE2414-B4B2-4869-A023-27EAC300CC90}" type="slidenum">
              <a:rPr lang="en-US" smtClean="0"/>
              <a:t>1</a:t>
            </a:fld>
            <a:endParaRPr lang="en-US"/>
          </a:p>
        </p:txBody>
      </p:sp>
    </p:spTree>
    <p:extLst>
      <p:ext uri="{BB962C8B-B14F-4D97-AF65-F5344CB8AC3E}">
        <p14:creationId xmlns:p14="http://schemas.microsoft.com/office/powerpoint/2010/main" val="2909475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40594" lvl="1" indent="-174708">
              <a:buFontTx/>
              <a:buChar char="-"/>
            </a:pPr>
            <a:r>
              <a:rPr lang="en-US" baseline="0" dirty="0" smtClean="0"/>
              <a:t>2. INTEGRATE:  Provide the information and tools that help them figure out how and where they can better coordinate their investments – i.e. where they should be doing MB projects</a:t>
            </a:r>
          </a:p>
          <a:p>
            <a:pPr marL="1554994" lvl="3" indent="-174708">
              <a:buFontTx/>
              <a:buChar char="-"/>
            </a:pPr>
            <a:r>
              <a:rPr lang="en-US" baseline="0" dirty="0" smtClean="0"/>
              <a:t>NOTE: THIS IS ESSENTIALLY A PRIORITIZATION OF NATURAL INFRASTRUCTURE PRIORIORITIZATOIN – WHERE LIKLEY TO FIND BIGGEST OPPORTUNITIES TO STORE FLOOD WATER, FILTER WATER AND RESTORE FISHERIES HABITAT</a:t>
            </a:r>
          </a:p>
          <a:p>
            <a:pPr marL="1554994" lvl="3" indent="-174708">
              <a:buFontTx/>
              <a:buChar char="-"/>
            </a:pPr>
            <a:r>
              <a:rPr lang="en-US" baseline="0" dirty="0" smtClean="0"/>
              <a:t>Two tools:  </a:t>
            </a:r>
          </a:p>
          <a:p>
            <a:pPr marL="2012194" lvl="4" indent="-174708">
              <a:buFontTx/>
              <a:buChar char="-"/>
            </a:pPr>
            <a:r>
              <a:rPr lang="en-US" baseline="0" dirty="0" smtClean="0"/>
              <a:t>one at regional scale  … focused more on agency funders – ID funding priorities (focus)</a:t>
            </a:r>
          </a:p>
          <a:p>
            <a:pPr marL="2012194" lvl="4" indent="-174708">
              <a:buFontTx/>
              <a:buChar char="-"/>
            </a:pPr>
            <a:r>
              <a:rPr lang="en-US" baseline="0" dirty="0" smtClean="0"/>
              <a:t>One at local scale … focused on </a:t>
            </a:r>
            <a:r>
              <a:rPr lang="en-US" baseline="0" dirty="0" err="1" smtClean="0"/>
              <a:t>implementors</a:t>
            </a:r>
            <a:r>
              <a:rPr lang="en-US" baseline="0" dirty="0" smtClean="0"/>
              <a:t> – ID and prioritize projects</a:t>
            </a:r>
          </a:p>
          <a:p>
            <a:pPr marL="1089108" marR="0" lvl="4"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1. COORDINATE:  </a:t>
            </a:r>
          </a:p>
          <a:p>
            <a:pPr marL="1546308" marR="0" lvl="5"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Convene a multi-agency partnership</a:t>
            </a:r>
          </a:p>
          <a:p>
            <a:pPr marL="1546308" marR="0" lvl="5"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And REMOVE POLICY BARRIERS THAT DISINCENTIVIZE GREEN INFRASTRUCTURE SOLUTIONS OR MAKE INTER-AGENCY COORDINATION DIFFICULT</a:t>
            </a:r>
          </a:p>
          <a:p>
            <a:pPr marL="1546308" marR="0" lvl="5" indent="-174708"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r>
              <a:rPr lang="en-US" dirty="0" smtClean="0"/>
              <a:t>-------------------------</a:t>
            </a:r>
          </a:p>
          <a:p>
            <a:endParaRPr lang="en-US" dirty="0" smtClean="0"/>
          </a:p>
          <a:p>
            <a:r>
              <a:rPr lang="en-US" baseline="0" dirty="0" smtClean="0"/>
              <a:t> Do the have the capacity?</a:t>
            </a:r>
          </a:p>
          <a:p>
            <a:pPr marL="174708" indent="-174708">
              <a:buFontTx/>
              <a:buChar char="-"/>
            </a:pPr>
            <a:r>
              <a:rPr lang="en-US" baseline="0" dirty="0" smtClean="0"/>
              <a:t>Short answer no.</a:t>
            </a:r>
          </a:p>
          <a:p>
            <a:pPr marL="174708" indent="-174708">
              <a:buFontTx/>
              <a:buChar char="-"/>
            </a:pPr>
            <a:r>
              <a:rPr lang="en-US" baseline="0" dirty="0" smtClean="0"/>
              <a:t>They focus their resources through narrow stovepipes </a:t>
            </a:r>
          </a:p>
          <a:p>
            <a:pPr marL="631908" lvl="1" indent="-174708">
              <a:buFontTx/>
              <a:buChar char="-"/>
            </a:pPr>
            <a:r>
              <a:rPr lang="en-US" baseline="0" dirty="0" smtClean="0"/>
              <a:t>this is inefficient and leads to political and practical conflicts</a:t>
            </a:r>
          </a:p>
          <a:p>
            <a:pPr marL="631908" lvl="1" indent="-174708">
              <a:buFontTx/>
              <a:buChar char="-"/>
            </a:pPr>
            <a:r>
              <a:rPr lang="en-US" baseline="0" dirty="0" smtClean="0"/>
              <a:t>Issue exists at both funding agency and implementer levels</a:t>
            </a:r>
          </a:p>
          <a:p>
            <a:pPr marL="174708" lvl="0" indent="-174708">
              <a:buFontTx/>
              <a:buChar char="-"/>
            </a:pPr>
            <a:r>
              <a:rPr lang="en-US" baseline="0" dirty="0" smtClean="0"/>
              <a:t>They are also constrained by narrow policies and planning tools – designed to meet narrow mandates</a:t>
            </a:r>
          </a:p>
          <a:p>
            <a:pPr marL="174708" lvl="0" indent="-174708">
              <a:buFontTx/>
              <a:buChar char="-"/>
            </a:pPr>
            <a:r>
              <a:rPr lang="en-US" baseline="0" dirty="0" smtClean="0"/>
              <a:t>There is no regional database or tool that can assist regional planners</a:t>
            </a:r>
          </a:p>
          <a:p>
            <a:pPr marL="174708" lvl="0" indent="-174708">
              <a:buFontTx/>
              <a:buChar char="-"/>
            </a:pPr>
            <a:r>
              <a:rPr lang="en-US" baseline="0" dirty="0" smtClean="0"/>
              <a:t>There is no integrated system or tool for identifying or prioritizing projects</a:t>
            </a:r>
          </a:p>
          <a:p>
            <a:pPr marL="174708" lvl="0" indent="-174708">
              <a:buFontTx/>
              <a:buChar char="-"/>
            </a:pPr>
            <a:endParaRPr lang="en-US" baseline="0" dirty="0" smtClean="0"/>
          </a:p>
          <a:p>
            <a:pPr marL="174708" indent="-174708">
              <a:buFontTx/>
              <a:buChar char="-"/>
            </a:pPr>
            <a:r>
              <a:rPr lang="en-US" baseline="0" dirty="0" smtClean="0"/>
              <a:t>By combining resources through a coordinated approach we can increase capacity</a:t>
            </a:r>
          </a:p>
          <a:p>
            <a:pPr marL="174708" indent="-174708">
              <a:buFontTx/>
              <a:buChar char="-"/>
            </a:pPr>
            <a:endParaRPr lang="en-US" baseline="0" dirty="0" smtClean="0"/>
          </a:p>
          <a:p>
            <a:r>
              <a:rPr lang="en-US" baseline="0" dirty="0" smtClean="0"/>
              <a:t>What steps must be taken?</a:t>
            </a:r>
          </a:p>
          <a:p>
            <a:pPr marL="174708" indent="-174708">
              <a:buFontTx/>
              <a:buChar char="-"/>
            </a:pPr>
            <a:r>
              <a:rPr lang="en-US" baseline="0" dirty="0" smtClean="0"/>
              <a:t>TOOLS: </a:t>
            </a:r>
          </a:p>
          <a:p>
            <a:pPr marL="631908" lvl="1" indent="-174708">
              <a:buFontTx/>
              <a:buChar char="-"/>
            </a:pPr>
            <a:r>
              <a:rPr lang="en-US" baseline="0" dirty="0" smtClean="0"/>
              <a:t>To move beyond their stovepipes, agencies need support in finding the places and projects where natural infrastructure makes sense – the places were multiple benefit projects make sense</a:t>
            </a:r>
          </a:p>
          <a:p>
            <a:pPr marL="631908" lvl="1" indent="-174708">
              <a:buFontTx/>
              <a:buChar char="-"/>
            </a:pPr>
            <a:r>
              <a:rPr lang="en-US" baseline="0" dirty="0" smtClean="0"/>
              <a:t>Important to recognize that these technical tools are as important as a convening/collaborating mechanism as they are a technical tool.  We’ve got to get flood managers and habitat interests in the same room.</a:t>
            </a:r>
          </a:p>
          <a:p>
            <a:pPr marL="631908" lvl="1" indent="-174708">
              <a:buFontTx/>
              <a:buChar char="-"/>
            </a:pPr>
            <a:r>
              <a:rPr lang="en-US" baseline="0" dirty="0" err="1" smtClean="0"/>
              <a:t>FbD</a:t>
            </a:r>
            <a:r>
              <a:rPr lang="en-US" baseline="0" dirty="0" smtClean="0"/>
              <a:t> project is doing both these things</a:t>
            </a:r>
          </a:p>
          <a:p>
            <a:pPr marL="1089108" lvl="2" indent="-174708">
              <a:buFontTx/>
              <a:buChar char="-"/>
            </a:pPr>
            <a:r>
              <a:rPr lang="en-US" baseline="0" dirty="0" smtClean="0"/>
              <a:t>It is bringing multiple agencies and interests together in a collaborative way</a:t>
            </a:r>
          </a:p>
          <a:p>
            <a:pPr marL="1089108" lvl="2" indent="-174708">
              <a:buFontTx/>
              <a:buChar char="-"/>
            </a:pPr>
            <a:r>
              <a:rPr lang="en-US" baseline="0" dirty="0" smtClean="0"/>
              <a:t>And it is developing the tools to aid in funding and project decisions</a:t>
            </a:r>
          </a:p>
          <a:p>
            <a:pPr marL="1546308" lvl="3" indent="-174708">
              <a:buFontTx/>
              <a:buChar char="-"/>
            </a:pPr>
            <a:r>
              <a:rPr lang="en-US" baseline="0" dirty="0" smtClean="0"/>
              <a:t>PS FP Assessment:</a:t>
            </a:r>
          </a:p>
          <a:p>
            <a:pPr marL="2003508" lvl="4" indent="-174708">
              <a:buFontTx/>
              <a:buChar char="-"/>
            </a:pPr>
            <a:r>
              <a:rPr lang="en-US" baseline="0" dirty="0" smtClean="0"/>
              <a:t>Across 17 river systems</a:t>
            </a:r>
          </a:p>
          <a:p>
            <a:pPr marL="2003508" lvl="4" indent="-174708">
              <a:buFontTx/>
              <a:buChar char="-"/>
            </a:pPr>
            <a:r>
              <a:rPr lang="en-US" baseline="0" dirty="0" smtClean="0"/>
              <a:t>Places where there is the greatest opportunity to restore natural floodplain infrastructure</a:t>
            </a:r>
          </a:p>
          <a:p>
            <a:pPr marL="2003508" lvl="4" indent="-174708">
              <a:buFontTx/>
              <a:buChar char="-"/>
            </a:pPr>
            <a:r>
              <a:rPr lang="en-US" baseline="0" dirty="0" smtClean="0"/>
              <a:t>Planning to use this to prioritize resource allocation decisions from various state and federal agencies</a:t>
            </a:r>
          </a:p>
          <a:p>
            <a:pPr marL="1546308" lvl="3" indent="-174708">
              <a:buFontTx/>
              <a:buChar char="-"/>
            </a:pPr>
            <a:r>
              <a:rPr lang="en-US" baseline="0" dirty="0" smtClean="0"/>
              <a:t>DSF</a:t>
            </a:r>
          </a:p>
          <a:p>
            <a:pPr marL="2003508" lvl="4" indent="-174708">
              <a:buFontTx/>
              <a:buChar char="-"/>
            </a:pPr>
            <a:r>
              <a:rPr lang="en-US" baseline="0" dirty="0" smtClean="0"/>
              <a:t>At the local level we need a project planning tool – a tool the enables groups focused on restoring salmon habitat or improving WQ to sit in the same room with agencies focused on flood management and identify and prioritize project decisions </a:t>
            </a:r>
          </a:p>
          <a:p>
            <a:pPr marL="2460708" lvl="5" indent="-174708">
              <a:buFontTx/>
              <a:buChar char="-"/>
            </a:pPr>
            <a:r>
              <a:rPr lang="en-US" baseline="0" dirty="0" smtClean="0"/>
              <a:t>which projects best meet multiple community objectives</a:t>
            </a:r>
          </a:p>
          <a:p>
            <a:pPr marL="174708" indent="-174708">
              <a:buFontTx/>
              <a:buChar char="-"/>
            </a:pPr>
            <a:r>
              <a:rPr lang="en-US" baseline="0" dirty="0" smtClean="0"/>
              <a:t>CHANGE POLICIES:  </a:t>
            </a:r>
          </a:p>
          <a:p>
            <a:pPr marL="631908" lvl="1" indent="-174708">
              <a:buFontTx/>
              <a:buChar char="-"/>
            </a:pPr>
            <a:r>
              <a:rPr lang="en-US" baseline="0" dirty="0" smtClean="0"/>
              <a:t>Some of the stovepipe syndrome is forced or exacerbated by the narrow policies and procedures associated with those programs – e.g. the Corps’ policies that makes setting levees back more difficult and more expensive (PL84-99 versus Orting)</a:t>
            </a:r>
          </a:p>
          <a:p>
            <a:pPr marL="631908" lvl="1" indent="-174708">
              <a:buFontTx/>
              <a:buChar char="-"/>
            </a:pPr>
            <a:r>
              <a:rPr lang="en-US" baseline="0" dirty="0" err="1" smtClean="0"/>
              <a:t>FbD</a:t>
            </a:r>
            <a:r>
              <a:rPr lang="en-US" baseline="0" dirty="0" smtClean="0"/>
              <a:t> project will</a:t>
            </a:r>
          </a:p>
          <a:p>
            <a:pPr marL="1089108" lvl="2" indent="-174708">
              <a:buFontTx/>
              <a:buChar char="-"/>
            </a:pPr>
            <a:r>
              <a:rPr lang="en-US" baseline="0" dirty="0" smtClean="0"/>
              <a:t>Identify biggest state and federal policy barriers that inhibit multiple objective projects or natural solutions to climate and flood risks</a:t>
            </a:r>
          </a:p>
          <a:p>
            <a:pPr marL="1546308" lvl="3" indent="-174708">
              <a:buFontTx/>
              <a:buChar char="-"/>
            </a:pPr>
            <a:r>
              <a:rPr lang="en-US" baseline="0" dirty="0" smtClean="0"/>
              <a:t>Will include both statutory and non-statutory policies</a:t>
            </a:r>
          </a:p>
          <a:p>
            <a:pPr marL="1089108" lvl="2" indent="-174708">
              <a:buFontTx/>
              <a:buChar char="-"/>
            </a:pPr>
            <a:r>
              <a:rPr lang="en-US" baseline="0" dirty="0" smtClean="0"/>
              <a:t>Craft the policy changes recommendations to reduce these barriers.</a:t>
            </a:r>
          </a:p>
          <a:p>
            <a:pPr marL="1089108" lvl="2" indent="-174708">
              <a:buFontTx/>
              <a:buChar char="-"/>
            </a:pPr>
            <a:endParaRPr lang="en-US" baseline="0" dirty="0" smtClean="0"/>
          </a:p>
          <a:p>
            <a:pPr marL="174708" lvl="0" indent="-174708">
              <a:buFontTx/>
              <a:buChar char="-"/>
            </a:pPr>
            <a:r>
              <a:rPr lang="en-US" baseline="0" dirty="0" smtClean="0"/>
              <a:t>SMOKEJUMPERS</a:t>
            </a:r>
          </a:p>
          <a:p>
            <a:pPr marL="631908" lvl="1" indent="-174708">
              <a:buFontTx/>
              <a:buChar char="-"/>
            </a:pPr>
            <a:r>
              <a:rPr lang="en-US" baseline="0" dirty="0" smtClean="0"/>
              <a:t>Over the last 6 years, we've worked on two major restoration projects: owning, fundraising, designing, implementing. And now we're leveraging that experience. Through our work with NOAA and the CI ask, by September, we'll be supporting as many as 12 projects (think that's the number), and scoping 4 more (Hood Canal) - each an integrated, MB effort that is will be designed to deliver MB and expand stakeholder support for recovery. this thanks to our ability to pivot to the CI/Pipeline strategies</a:t>
            </a:r>
          </a:p>
          <a:p>
            <a:pPr marL="174708" indent="-174708">
              <a:buFontTx/>
              <a:buChar char="-"/>
            </a:pPr>
            <a:endParaRPr lang="en-US" baseline="0" dirty="0" smtClean="0"/>
          </a:p>
          <a:p>
            <a:r>
              <a:rPr lang="en-US" baseline="0" dirty="0" smtClean="0"/>
              <a:t>Are there good Examples</a:t>
            </a:r>
          </a:p>
          <a:p>
            <a:pPr marL="171450" indent="-171450">
              <a:buFontTx/>
              <a:buChar char="-"/>
            </a:pPr>
            <a:r>
              <a:rPr lang="en-US" baseline="0" dirty="0" smtClean="0"/>
              <a:t>FEMA/EMD:  willing to incorporate  and identify as a priority the forthcoming </a:t>
            </a:r>
            <a:r>
              <a:rPr lang="en-US" baseline="0" dirty="0" err="1" smtClean="0"/>
              <a:t>FbD</a:t>
            </a:r>
            <a:r>
              <a:rPr lang="en-US" baseline="0" dirty="0" smtClean="0"/>
              <a:t> map of greatest opportunity areas into their state hazard mitigation plan </a:t>
            </a:r>
          </a:p>
          <a:p>
            <a:pPr marL="171450" indent="-171450">
              <a:buFontTx/>
              <a:buChar char="-"/>
            </a:pPr>
            <a:r>
              <a:rPr lang="en-US" baseline="0" dirty="0" smtClean="0"/>
              <a:t>SLS is one of best examples of integrated management – but while they’re doing hydraulic modeling and the like, the project identification and selection process is more about horse trading:  “you give us this; we’ll give you that.”  They do not have a systematic way of looking for </a:t>
            </a:r>
          </a:p>
          <a:p>
            <a:pPr marL="171450" indent="-171450">
              <a:buFontTx/>
              <a:buChar char="-"/>
            </a:pPr>
            <a:r>
              <a:rPr lang="en-US" baseline="0" dirty="0" smtClean="0"/>
              <a:t>King County:  “this is what we’re doing.”  But flood and salmon programs still managed separately.  And there was a major flair up in one city where the city balked at the Counties interest in advancing natural solutions in favor of increasing their level of flood protection through grey infrastructure (bigger levees) because they couldn’t justify the extra construction costs of setback levees.</a:t>
            </a:r>
            <a:endParaRPr lang="en-US" baseline="0" dirty="0" smtClean="0"/>
          </a:p>
        </p:txBody>
      </p:sp>
      <p:sp>
        <p:nvSpPr>
          <p:cNvPr id="4" name="Slide Number Placeholder 3"/>
          <p:cNvSpPr>
            <a:spLocks noGrp="1"/>
          </p:cNvSpPr>
          <p:nvPr>
            <p:ph type="sldNum" sz="quarter" idx="10"/>
          </p:nvPr>
        </p:nvSpPr>
        <p:spPr/>
        <p:txBody>
          <a:bodyPr/>
          <a:lstStyle/>
          <a:p>
            <a:fld id="{1ADE2414-B4B2-4869-A023-27EAC300CC90}" type="slidenum">
              <a:rPr lang="en-US" smtClean="0"/>
              <a:t>10</a:t>
            </a:fld>
            <a:endParaRPr lang="en-US"/>
          </a:p>
        </p:txBody>
      </p:sp>
    </p:spTree>
    <p:extLst>
      <p:ext uri="{BB962C8B-B14F-4D97-AF65-F5344CB8AC3E}">
        <p14:creationId xmlns:p14="http://schemas.microsoft.com/office/powerpoint/2010/main" val="1909483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HELP OTHERS DO IT</a:t>
            </a:r>
          </a:p>
          <a:p>
            <a:endParaRPr lang="en-US" baseline="0" dirty="0" smtClean="0"/>
          </a:p>
          <a:p>
            <a:r>
              <a:rPr lang="en-US" baseline="0" dirty="0" smtClean="0"/>
              <a:t>Strategies</a:t>
            </a:r>
            <a:endParaRPr lang="en-US" baseline="0" dirty="0" smtClean="0"/>
          </a:p>
          <a:p>
            <a:pPr marL="174708" indent="-174708">
              <a:buFontTx/>
              <a:buChar char="-"/>
            </a:pPr>
            <a:r>
              <a:rPr lang="en-US" baseline="0" dirty="0" smtClean="0"/>
              <a:t>Enable the Funders:</a:t>
            </a:r>
          </a:p>
          <a:p>
            <a:pPr marL="640594" lvl="1" indent="-174708">
              <a:buFontTx/>
              <a:buChar char="-"/>
            </a:pPr>
            <a:r>
              <a:rPr lang="en-US" baseline="0" dirty="0" smtClean="0"/>
              <a:t>2 steps – linked directly to our CI strategy</a:t>
            </a:r>
          </a:p>
          <a:p>
            <a:pPr marL="1097794" lvl="2" indent="-174708">
              <a:buFontTx/>
              <a:buChar char="-"/>
            </a:pPr>
            <a:r>
              <a:rPr lang="en-US" baseline="0" dirty="0" smtClean="0"/>
              <a:t>2. INTEGRATE:  Provide the information and tools that help them figure out how and where they can better coordinate their investments – i.e. where they should be doing MB projects</a:t>
            </a:r>
          </a:p>
          <a:p>
            <a:pPr marL="1554994" lvl="3" indent="-174708">
              <a:buFontTx/>
              <a:buChar char="-"/>
            </a:pPr>
            <a:r>
              <a:rPr lang="en-US" baseline="0" dirty="0" smtClean="0"/>
              <a:t>NOTE: THIS IS ESSENTIALLY A PRIORITIZATION OF NATURAL INFRASTRUCTURE PRIORIORITIZATOIN – WHERE LIKLEY TO FIND BIGGEST OPPORTUNITIES TO STORE FLOOD WATER, FILTER WATER AND RESTORE FISHERIES HABITAT</a:t>
            </a:r>
          </a:p>
          <a:p>
            <a:pPr marL="1554994" lvl="3" indent="-174708">
              <a:buFontTx/>
              <a:buChar char="-"/>
            </a:pPr>
            <a:r>
              <a:rPr lang="en-US" baseline="0" dirty="0" smtClean="0"/>
              <a:t>Two tools:  </a:t>
            </a:r>
          </a:p>
          <a:p>
            <a:pPr marL="2012194" lvl="4" indent="-174708">
              <a:buFontTx/>
              <a:buChar char="-"/>
            </a:pPr>
            <a:r>
              <a:rPr lang="en-US" baseline="0" dirty="0" smtClean="0"/>
              <a:t>one at regional scale  … focused more on agency funders – ID funding priorities (focus)</a:t>
            </a:r>
          </a:p>
          <a:p>
            <a:pPr marL="2012194" lvl="4" indent="-174708">
              <a:buFontTx/>
              <a:buChar char="-"/>
            </a:pPr>
            <a:r>
              <a:rPr lang="en-US" baseline="0" dirty="0" smtClean="0"/>
              <a:t>One at local scale … focused on </a:t>
            </a:r>
            <a:r>
              <a:rPr lang="en-US" baseline="0" dirty="0" err="1" smtClean="0"/>
              <a:t>implementors</a:t>
            </a:r>
            <a:r>
              <a:rPr lang="en-US" baseline="0" dirty="0" smtClean="0"/>
              <a:t> – ID and prioritize projects</a:t>
            </a:r>
          </a:p>
          <a:p>
            <a:pPr marL="1089108" marR="0" lvl="4"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1. COORDINATE:  </a:t>
            </a:r>
          </a:p>
          <a:p>
            <a:pPr marL="1546308" marR="0" lvl="5"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Convene a multi-agency partnership</a:t>
            </a:r>
          </a:p>
          <a:p>
            <a:pPr marL="1546308" marR="0" lvl="5"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And REMOVE POLICY BARRIERS THAT DISINCENTIVIZE GREEN INFRASTRUCTURE SOLUTIONS OR MAKE INTER-AGENCY COORDINATION DIFFICULT</a:t>
            </a:r>
          </a:p>
          <a:p>
            <a:pPr marL="1546308" marR="0" lvl="5" indent="-174708" algn="l" defTabSz="914400" rtl="0" eaLnBrk="1" fontAlgn="auto" latinLnBrk="0" hangingPunct="1">
              <a:lnSpc>
                <a:spcPct val="100000"/>
              </a:lnSpc>
              <a:spcBef>
                <a:spcPts val="0"/>
              </a:spcBef>
              <a:spcAft>
                <a:spcPts val="0"/>
              </a:spcAft>
              <a:buClrTx/>
              <a:buSzTx/>
              <a:buFontTx/>
              <a:buChar char="-"/>
              <a:tabLst/>
              <a:defRPr/>
            </a:pPr>
            <a:endParaRPr lang="en-US" baseline="0" dirty="0" smtClean="0"/>
          </a:p>
          <a:p>
            <a:r>
              <a:rPr lang="en-US" dirty="0" smtClean="0"/>
              <a:t>-------------------------</a:t>
            </a:r>
          </a:p>
          <a:p>
            <a:endParaRPr lang="en-US" dirty="0" smtClean="0"/>
          </a:p>
          <a:p>
            <a:r>
              <a:rPr lang="en-US" baseline="0" dirty="0"/>
              <a:t> </a:t>
            </a:r>
            <a:r>
              <a:rPr lang="en-US" baseline="0" dirty="0" smtClean="0"/>
              <a:t>Do the have the capacity?</a:t>
            </a:r>
          </a:p>
          <a:p>
            <a:pPr marL="174708" indent="-174708">
              <a:buFontTx/>
              <a:buChar char="-"/>
            </a:pPr>
            <a:r>
              <a:rPr lang="en-US" baseline="0" dirty="0" smtClean="0"/>
              <a:t>Short answer no.</a:t>
            </a:r>
          </a:p>
          <a:p>
            <a:pPr marL="174708" indent="-174708">
              <a:buFontTx/>
              <a:buChar char="-"/>
            </a:pPr>
            <a:r>
              <a:rPr lang="en-US" baseline="0" dirty="0" smtClean="0"/>
              <a:t>They focus their resources through narrow stovepipes </a:t>
            </a:r>
          </a:p>
          <a:p>
            <a:pPr marL="631908" lvl="1" indent="-174708">
              <a:buFontTx/>
              <a:buChar char="-"/>
            </a:pPr>
            <a:r>
              <a:rPr lang="en-US" baseline="0" dirty="0" smtClean="0"/>
              <a:t>this is inefficient and leads to political and practical conflicts</a:t>
            </a:r>
          </a:p>
          <a:p>
            <a:pPr marL="631908" lvl="1" indent="-174708">
              <a:buFontTx/>
              <a:buChar char="-"/>
            </a:pPr>
            <a:r>
              <a:rPr lang="en-US" baseline="0" dirty="0" smtClean="0"/>
              <a:t>Issue exists at both funding agency and implementer levels</a:t>
            </a:r>
          </a:p>
          <a:p>
            <a:pPr marL="174708" lvl="0" indent="-174708">
              <a:buFontTx/>
              <a:buChar char="-"/>
            </a:pPr>
            <a:r>
              <a:rPr lang="en-US" baseline="0" dirty="0" smtClean="0"/>
              <a:t>They are also constrained by narrow policies and planning tools – designed to meet narrow mandates</a:t>
            </a:r>
          </a:p>
          <a:p>
            <a:pPr marL="174708" lvl="0" indent="-174708">
              <a:buFontTx/>
              <a:buChar char="-"/>
            </a:pPr>
            <a:r>
              <a:rPr lang="en-US" baseline="0" dirty="0" smtClean="0"/>
              <a:t>There is no regional database or tool that can assist regional planners</a:t>
            </a:r>
          </a:p>
          <a:p>
            <a:pPr marL="174708" lvl="0" indent="-174708">
              <a:buFontTx/>
              <a:buChar char="-"/>
            </a:pPr>
            <a:r>
              <a:rPr lang="en-US" baseline="0" dirty="0" smtClean="0"/>
              <a:t>There is no integrated system or tool for identifying or prioritizing projects</a:t>
            </a:r>
          </a:p>
          <a:p>
            <a:pPr marL="174708" lvl="0" indent="-174708">
              <a:buFontTx/>
              <a:buChar char="-"/>
            </a:pPr>
            <a:endParaRPr lang="en-US" baseline="0" dirty="0" smtClean="0"/>
          </a:p>
          <a:p>
            <a:pPr marL="174708" indent="-174708">
              <a:buFontTx/>
              <a:buChar char="-"/>
            </a:pPr>
            <a:r>
              <a:rPr lang="en-US" baseline="0" dirty="0" smtClean="0"/>
              <a:t>By combining resources through a coordinated approach we can increase capacity</a:t>
            </a:r>
          </a:p>
          <a:p>
            <a:pPr marL="174708" indent="-174708">
              <a:buFontTx/>
              <a:buChar char="-"/>
            </a:pPr>
            <a:endParaRPr lang="en-US" baseline="0" dirty="0" smtClean="0"/>
          </a:p>
          <a:p>
            <a:r>
              <a:rPr lang="en-US" baseline="0" dirty="0" smtClean="0"/>
              <a:t>What steps must be taken?</a:t>
            </a:r>
          </a:p>
          <a:p>
            <a:pPr marL="174708" indent="-174708">
              <a:buFontTx/>
              <a:buChar char="-"/>
            </a:pPr>
            <a:r>
              <a:rPr lang="en-US" baseline="0" dirty="0" smtClean="0"/>
              <a:t>TOOLS: </a:t>
            </a:r>
          </a:p>
          <a:p>
            <a:pPr marL="631908" lvl="1" indent="-174708">
              <a:buFontTx/>
              <a:buChar char="-"/>
            </a:pPr>
            <a:r>
              <a:rPr lang="en-US" baseline="0" dirty="0" smtClean="0"/>
              <a:t>To move beyond their stovepipes, agencies need support in finding the places and projects where natural infrastructure makes sense – the places were multiple benefit projects make sense</a:t>
            </a:r>
          </a:p>
          <a:p>
            <a:pPr marL="631908" lvl="1" indent="-174708">
              <a:buFontTx/>
              <a:buChar char="-"/>
            </a:pPr>
            <a:r>
              <a:rPr lang="en-US" baseline="0" dirty="0" smtClean="0"/>
              <a:t>Important to recognize that these technical tools are as important as a convening/collaborating mechanism as they are a technical tool.  We’ve got to get flood managers and habitat interests in the same room.</a:t>
            </a:r>
          </a:p>
          <a:p>
            <a:pPr marL="631908" lvl="1" indent="-174708">
              <a:buFontTx/>
              <a:buChar char="-"/>
            </a:pPr>
            <a:r>
              <a:rPr lang="en-US" baseline="0" dirty="0" err="1" smtClean="0"/>
              <a:t>FbD</a:t>
            </a:r>
            <a:r>
              <a:rPr lang="en-US" baseline="0" dirty="0" smtClean="0"/>
              <a:t> project is doing both these things</a:t>
            </a:r>
          </a:p>
          <a:p>
            <a:pPr marL="1089108" lvl="2" indent="-174708">
              <a:buFontTx/>
              <a:buChar char="-"/>
            </a:pPr>
            <a:r>
              <a:rPr lang="en-US" baseline="0" dirty="0" smtClean="0"/>
              <a:t>It is bringing multiple agencies and interests together in a collaborative way</a:t>
            </a:r>
          </a:p>
          <a:p>
            <a:pPr marL="1089108" lvl="2" indent="-174708">
              <a:buFontTx/>
              <a:buChar char="-"/>
            </a:pPr>
            <a:r>
              <a:rPr lang="en-US" baseline="0" dirty="0" smtClean="0"/>
              <a:t>And it is developing the tools to aid in funding and project decisions</a:t>
            </a:r>
          </a:p>
          <a:p>
            <a:pPr marL="1546308" lvl="3" indent="-174708">
              <a:buFontTx/>
              <a:buChar char="-"/>
            </a:pPr>
            <a:r>
              <a:rPr lang="en-US" baseline="0" dirty="0" smtClean="0"/>
              <a:t>PS FP Assessment:</a:t>
            </a:r>
          </a:p>
          <a:p>
            <a:pPr marL="2003508" lvl="4" indent="-174708">
              <a:buFontTx/>
              <a:buChar char="-"/>
            </a:pPr>
            <a:r>
              <a:rPr lang="en-US" baseline="0" dirty="0" smtClean="0"/>
              <a:t>Across 17 river systems</a:t>
            </a:r>
          </a:p>
          <a:p>
            <a:pPr marL="2003508" lvl="4" indent="-174708">
              <a:buFontTx/>
              <a:buChar char="-"/>
            </a:pPr>
            <a:r>
              <a:rPr lang="en-US" baseline="0" dirty="0" smtClean="0"/>
              <a:t>Places where there is the greatest opportunity to restore natural floodplain infrastructure</a:t>
            </a:r>
          </a:p>
          <a:p>
            <a:pPr marL="2003508" lvl="4" indent="-174708">
              <a:buFontTx/>
              <a:buChar char="-"/>
            </a:pPr>
            <a:r>
              <a:rPr lang="en-US" baseline="0" dirty="0" smtClean="0"/>
              <a:t>Planning to use this to prioritize resource allocation decisions from various state and federal agencies</a:t>
            </a:r>
          </a:p>
          <a:p>
            <a:pPr marL="1546308" lvl="3" indent="-174708">
              <a:buFontTx/>
              <a:buChar char="-"/>
            </a:pPr>
            <a:r>
              <a:rPr lang="en-US" baseline="0" dirty="0" smtClean="0"/>
              <a:t>DSF</a:t>
            </a:r>
          </a:p>
          <a:p>
            <a:pPr marL="2003508" lvl="4" indent="-174708">
              <a:buFontTx/>
              <a:buChar char="-"/>
            </a:pPr>
            <a:r>
              <a:rPr lang="en-US" baseline="0" dirty="0" smtClean="0"/>
              <a:t>At the local level we need a project planning tool – a tool the enables groups focused on restoring salmon habitat or improving WQ to sit in the same room with agencies focused on </a:t>
            </a:r>
            <a:r>
              <a:rPr lang="en-US" baseline="0" dirty="0" smtClean="0"/>
              <a:t>disaster risk reduction and identify </a:t>
            </a:r>
            <a:r>
              <a:rPr lang="en-US" baseline="0" dirty="0" smtClean="0"/>
              <a:t>and prioritize project decisions </a:t>
            </a:r>
          </a:p>
          <a:p>
            <a:pPr marL="2460708" lvl="5" indent="-174708">
              <a:buFontTx/>
              <a:buChar char="-"/>
            </a:pPr>
            <a:r>
              <a:rPr lang="en-US" baseline="0" dirty="0" smtClean="0"/>
              <a:t>which projects best meet multiple community objectives</a:t>
            </a:r>
          </a:p>
          <a:p>
            <a:pPr marL="174708" indent="-174708">
              <a:buFontTx/>
              <a:buChar char="-"/>
            </a:pPr>
            <a:r>
              <a:rPr lang="en-US" baseline="0" dirty="0" smtClean="0"/>
              <a:t>CHANGE POLICIES:  </a:t>
            </a:r>
          </a:p>
          <a:p>
            <a:pPr marL="631908" lvl="1" indent="-174708">
              <a:buFontTx/>
              <a:buChar char="-"/>
            </a:pPr>
            <a:r>
              <a:rPr lang="en-US" baseline="0" dirty="0" smtClean="0"/>
              <a:t>Some of the stovepipe syndrome is forced or exacerbated by the narrow policies and procedures associated with those programs – e.g. the Corps’ policies that makes setting levees back more difficult and more expensive (PL84-99 versus Orting)</a:t>
            </a:r>
          </a:p>
          <a:p>
            <a:pPr marL="631908" lvl="1" indent="-174708">
              <a:buFontTx/>
              <a:buChar char="-"/>
            </a:pPr>
            <a:r>
              <a:rPr lang="en-US" baseline="0" dirty="0" err="1" smtClean="0"/>
              <a:t>FbD</a:t>
            </a:r>
            <a:r>
              <a:rPr lang="en-US" baseline="0" dirty="0" smtClean="0"/>
              <a:t> project will</a:t>
            </a:r>
          </a:p>
          <a:p>
            <a:pPr marL="1089108" lvl="2" indent="-174708">
              <a:buFontTx/>
              <a:buChar char="-"/>
            </a:pPr>
            <a:r>
              <a:rPr lang="en-US" baseline="0" dirty="0" smtClean="0"/>
              <a:t>Identify biggest state and federal policy barriers that inhibit multiple objective projects or natural solutions to climate and flood risks</a:t>
            </a:r>
          </a:p>
          <a:p>
            <a:pPr marL="1546308" lvl="3" indent="-174708">
              <a:buFontTx/>
              <a:buChar char="-"/>
            </a:pPr>
            <a:r>
              <a:rPr lang="en-US" baseline="0" dirty="0" smtClean="0"/>
              <a:t>Will include both statutory and non-statutory policies</a:t>
            </a:r>
          </a:p>
          <a:p>
            <a:pPr marL="1089108" lvl="2" indent="-174708">
              <a:buFontTx/>
              <a:buChar char="-"/>
            </a:pPr>
            <a:r>
              <a:rPr lang="en-US" baseline="0" dirty="0" smtClean="0"/>
              <a:t>Craft the policy changes recommendations to reduce these barriers</a:t>
            </a:r>
            <a:r>
              <a:rPr lang="en-US" baseline="0" dirty="0" smtClean="0"/>
              <a:t>.</a:t>
            </a:r>
          </a:p>
          <a:p>
            <a:pPr marL="1089108" lvl="2" indent="-174708">
              <a:buFontTx/>
              <a:buChar char="-"/>
            </a:pPr>
            <a:endParaRPr lang="en-US" baseline="0" dirty="0" smtClean="0"/>
          </a:p>
          <a:p>
            <a:pPr marL="174708" lvl="0" indent="-174708">
              <a:buFontTx/>
              <a:buChar char="-"/>
            </a:pPr>
            <a:r>
              <a:rPr lang="en-US" baseline="0" dirty="0" smtClean="0"/>
              <a:t>SMOKEJUMPERS</a:t>
            </a:r>
          </a:p>
          <a:p>
            <a:pPr marL="631908" lvl="1" indent="-174708">
              <a:buFontTx/>
              <a:buChar char="-"/>
            </a:pPr>
            <a:r>
              <a:rPr lang="en-US" baseline="0" dirty="0" smtClean="0"/>
              <a:t>Over the last 6 years, we've worked on two major restoration projects: owning, fundraising, designing, implementing. And now we're leveraging that experience. Through our work with NOAA and the CI ask, by September, we'll be supporting as many as 12 projects (think that's the number), and scoping 4 more (Hood Canal) - each an integrated, MB effort that is will be designed to deliver MB and expand stakeholder support for recovery. this thanks to our ability to pivot to the CI/Pipeline strategies</a:t>
            </a:r>
            <a:endParaRPr lang="en-US" baseline="0" dirty="0" smtClean="0"/>
          </a:p>
          <a:p>
            <a:pPr marL="174708" indent="-174708">
              <a:buFontTx/>
              <a:buChar char="-"/>
            </a:pPr>
            <a:endParaRPr lang="en-US" baseline="0" dirty="0" smtClean="0"/>
          </a:p>
          <a:p>
            <a:r>
              <a:rPr lang="en-US" baseline="0" dirty="0" smtClean="0"/>
              <a:t>Are there good Examples</a:t>
            </a:r>
          </a:p>
          <a:p>
            <a:pPr marL="171450" indent="-171450">
              <a:buFontTx/>
              <a:buChar char="-"/>
            </a:pPr>
            <a:r>
              <a:rPr lang="en-US" baseline="0" dirty="0" smtClean="0"/>
              <a:t>FEMA/EMD:  willing to incorporate  and identify as a priority the forthcoming </a:t>
            </a:r>
            <a:r>
              <a:rPr lang="en-US" baseline="0" dirty="0" err="1" smtClean="0"/>
              <a:t>FbD</a:t>
            </a:r>
            <a:r>
              <a:rPr lang="en-US" baseline="0" dirty="0" smtClean="0"/>
              <a:t> map of greatest opportunity areas into their state hazard mitigation plan </a:t>
            </a:r>
          </a:p>
          <a:p>
            <a:pPr marL="171450" indent="-171450">
              <a:buFontTx/>
              <a:buChar char="-"/>
            </a:pPr>
            <a:r>
              <a:rPr lang="en-US" baseline="0" dirty="0" smtClean="0"/>
              <a:t>SLS is one of best examples of integrated management – but while they’re doing hydraulic modeling and the like, the project identification and selection process is more about horse trading:  “you give us this; we’ll give you that.”  They do not have a systematic way of looking for </a:t>
            </a:r>
          </a:p>
          <a:p>
            <a:pPr marL="171450" indent="-171450">
              <a:buFontTx/>
              <a:buChar char="-"/>
            </a:pPr>
            <a:r>
              <a:rPr lang="en-US" baseline="0" dirty="0" smtClean="0"/>
              <a:t>King County:  “this is what we’re doing.”  But flood and salmon programs still managed separately.  And there was a major flair up in one city where the city balked at the Counties interest in advancing natural solutions in favor of increasing their level of flood protection through grey infrastructure (bigger levees) because they couldn’t justify the extra construction costs of setback levees.</a:t>
            </a:r>
          </a:p>
        </p:txBody>
      </p:sp>
      <p:sp>
        <p:nvSpPr>
          <p:cNvPr id="4" name="Slide Number Placeholder 3"/>
          <p:cNvSpPr>
            <a:spLocks noGrp="1"/>
          </p:cNvSpPr>
          <p:nvPr>
            <p:ph type="sldNum" sz="quarter" idx="10"/>
          </p:nvPr>
        </p:nvSpPr>
        <p:spPr/>
        <p:txBody>
          <a:bodyPr/>
          <a:lstStyle/>
          <a:p>
            <a:fld id="{1ADE2414-B4B2-4869-A023-27EAC300CC90}" type="slidenum">
              <a:rPr lang="en-US" smtClean="0"/>
              <a:t>11</a:t>
            </a:fld>
            <a:endParaRPr lang="en-US"/>
          </a:p>
        </p:txBody>
      </p:sp>
    </p:spTree>
    <p:extLst>
      <p:ext uri="{BB962C8B-B14F-4D97-AF65-F5344CB8AC3E}">
        <p14:creationId xmlns:p14="http://schemas.microsoft.com/office/powerpoint/2010/main" val="190948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DRIVE</a:t>
            </a:r>
            <a:r>
              <a:rPr lang="en-US" baseline="0" dirty="0" smtClean="0"/>
              <a:t> RESOURCES AND POLICY</a:t>
            </a:r>
            <a:endParaRPr lang="en-US" dirty="0" smtClean="0"/>
          </a:p>
          <a:p>
            <a:endParaRPr lang="en-US" dirty="0" smtClean="0"/>
          </a:p>
          <a:p>
            <a:r>
              <a:rPr lang="en-US" dirty="0" smtClean="0"/>
              <a:t>Do </a:t>
            </a:r>
            <a:r>
              <a:rPr lang="en-US" dirty="0" smtClean="0"/>
              <a:t>key audiences want</a:t>
            </a:r>
            <a:r>
              <a:rPr lang="en-US" baseline="0" dirty="0" smtClean="0"/>
              <a:t> to act?</a:t>
            </a:r>
          </a:p>
          <a:p>
            <a:pPr marL="171450" indent="-171450">
              <a:buFontTx/>
              <a:buChar char="-"/>
            </a:pPr>
            <a:r>
              <a:rPr lang="en-US" baseline="0" dirty="0" smtClean="0"/>
              <a:t>Yes.  </a:t>
            </a:r>
          </a:p>
          <a:p>
            <a:pPr marL="628650" lvl="1" indent="-171450">
              <a:buFontTx/>
              <a:buChar char="-"/>
            </a:pPr>
            <a:r>
              <a:rPr lang="en-US" baseline="0" dirty="0" smtClean="0"/>
              <a:t>Have gotten very positive response at both state and federal agency level</a:t>
            </a:r>
          </a:p>
          <a:p>
            <a:pPr marL="628650" lvl="1" indent="-171450">
              <a:buFontTx/>
              <a:buChar char="-"/>
            </a:pPr>
            <a:r>
              <a:rPr lang="en-US" baseline="0" dirty="0" smtClean="0"/>
              <a:t>Locally there is a significant interest in both salmon/habitat recovery and in flood risk (and in some cases climate risk) reduction.  (WQ and recreation/public river access also areas of interest)</a:t>
            </a:r>
          </a:p>
          <a:p>
            <a:pPr marL="628650" lvl="1" indent="-171450">
              <a:buFontTx/>
              <a:buChar char="-"/>
            </a:pPr>
            <a:r>
              <a:rPr lang="en-US" baseline="0" dirty="0" smtClean="0"/>
              <a:t>And no one is securing the funding they need to accomplish their goals</a:t>
            </a:r>
          </a:p>
          <a:p>
            <a:pPr marL="628650" lvl="1" indent="-171450">
              <a:buFontTx/>
              <a:buChar char="-"/>
            </a:pPr>
            <a:endParaRPr lang="en-US" baseline="0" dirty="0" smtClean="0"/>
          </a:p>
          <a:p>
            <a:pPr marL="0" lvl="0" indent="0">
              <a:buFontTx/>
              <a:buNone/>
            </a:pPr>
            <a:r>
              <a:rPr lang="en-US" baseline="0" dirty="0" smtClean="0"/>
              <a:t>What program doing?</a:t>
            </a:r>
          </a:p>
          <a:p>
            <a:pPr marL="171450" lvl="0" indent="-171450">
              <a:buFontTx/>
              <a:buChar char="-"/>
            </a:pPr>
            <a:r>
              <a:rPr lang="en-US" baseline="0" dirty="0" smtClean="0"/>
              <a:t>Aligning resources through coordinated investment (show funnel diagram)</a:t>
            </a:r>
          </a:p>
          <a:p>
            <a:pPr marL="171450" lvl="0" indent="-171450">
              <a:buFontTx/>
              <a:buChar char="-"/>
            </a:pPr>
            <a:r>
              <a:rPr lang="en-US" baseline="0" dirty="0" smtClean="0"/>
              <a:t>Trying to leverage new resources (capital budget request)</a:t>
            </a:r>
          </a:p>
          <a:p>
            <a:pPr marL="171450" lvl="0" indent="-171450">
              <a:buFontTx/>
              <a:buChar char="-"/>
            </a:pPr>
            <a:endParaRPr lang="en-US" baseline="0" dirty="0" smtClean="0"/>
          </a:p>
          <a:p>
            <a:pPr marL="171450" lvl="0" indent="-171450">
              <a:buFontTx/>
              <a:buChar char="-"/>
            </a:pPr>
            <a:endParaRPr lang="en-US" baseline="0" dirty="0" smtClean="0"/>
          </a:p>
          <a:p>
            <a:pPr marL="0" lvl="0" indent="0">
              <a:buFontTx/>
              <a:buNone/>
            </a:pPr>
            <a:r>
              <a:rPr lang="en-US" baseline="0" dirty="0" smtClean="0"/>
              <a:t>Examples</a:t>
            </a:r>
          </a:p>
          <a:p>
            <a:pPr marL="171450" lvl="0" indent="-171450">
              <a:buFontTx/>
              <a:buChar char="-"/>
            </a:pPr>
            <a:r>
              <a:rPr lang="en-US" baseline="0" dirty="0" smtClean="0"/>
              <a:t>Capital budget request – developed list of 20 projects, </a:t>
            </a:r>
            <a:r>
              <a:rPr lang="en-US" baseline="0" dirty="0" err="1" smtClean="0"/>
              <a:t>totalling</a:t>
            </a:r>
            <a:r>
              <a:rPr lang="en-US" baseline="0" dirty="0" smtClean="0"/>
              <a:t> $100M; winnowed to $33M project list</a:t>
            </a:r>
          </a:p>
          <a:p>
            <a:pPr marL="628650" lvl="1" indent="-171450">
              <a:buFontTx/>
              <a:buChar char="-"/>
            </a:pPr>
            <a:r>
              <a:rPr lang="en-US" baseline="0" dirty="0" smtClean="0"/>
              <a:t>Demonstration of</a:t>
            </a:r>
          </a:p>
          <a:p>
            <a:pPr marL="1085850" lvl="2" indent="-171450">
              <a:buFontTx/>
              <a:buChar char="-"/>
            </a:pPr>
            <a:r>
              <a:rPr lang="en-US" baseline="0" dirty="0" smtClean="0"/>
              <a:t>Need for more flexible, MB funding source…that can leverage more traditional funding</a:t>
            </a:r>
          </a:p>
          <a:p>
            <a:pPr marL="1085850" lvl="2" indent="-171450">
              <a:buFontTx/>
              <a:buChar char="-"/>
            </a:pPr>
            <a:r>
              <a:rPr lang="en-US" baseline="0" dirty="0" smtClean="0"/>
              <a:t>Also, starting to change search image of project.  History of folks implementing relatively small –scale, single-purpose projects.  If we show larger, multiple purpose projects can be funded, project proponents will step up to the challenges </a:t>
            </a:r>
          </a:p>
          <a:p>
            <a:pPr marL="171450" lvl="0" indent="-171450">
              <a:buFontTx/>
              <a:buChar char="-"/>
            </a:pPr>
            <a:r>
              <a:rPr lang="en-US" baseline="0" dirty="0" smtClean="0"/>
              <a:t>Fisher/PSB</a:t>
            </a:r>
          </a:p>
          <a:p>
            <a:pPr marL="628650" lvl="1" indent="-171450">
              <a:buFontTx/>
              <a:buChar char="-"/>
            </a:pPr>
            <a:r>
              <a:rPr lang="en-US" baseline="0" dirty="0" smtClean="0"/>
              <a:t>Overcame significant political and financial hurdles</a:t>
            </a:r>
          </a:p>
          <a:p>
            <a:pPr marL="457200" lvl="1" indent="0">
              <a:buFontTx/>
              <a:buNone/>
            </a:pPr>
            <a:endParaRPr lang="en-US" baseline="0" dirty="0" smtClean="0"/>
          </a:p>
          <a:p>
            <a:pPr marL="171450" lvl="0" indent="-171450">
              <a:buFontTx/>
              <a:buChar char="-"/>
            </a:pPr>
            <a:endParaRPr lang="en-US" baseline="0" dirty="0" smtClean="0"/>
          </a:p>
          <a:p>
            <a:pPr marL="171450" lvl="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1ADE2414-B4B2-4869-A023-27EAC300CC90}" type="slidenum">
              <a:rPr lang="en-US" smtClean="0"/>
              <a:t>12</a:t>
            </a:fld>
            <a:endParaRPr lang="en-US"/>
          </a:p>
        </p:txBody>
      </p:sp>
    </p:spTree>
    <p:extLst>
      <p:ext uri="{BB962C8B-B14F-4D97-AF65-F5344CB8AC3E}">
        <p14:creationId xmlns:p14="http://schemas.microsoft.com/office/powerpoint/2010/main" val="19819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a:t>
            </a:r>
            <a:r>
              <a:rPr lang="en-US" baseline="0" dirty="0" smtClean="0"/>
              <a:t> POLITICAL WILL</a:t>
            </a:r>
          </a:p>
          <a:p>
            <a:endParaRPr lang="en-US" baseline="0" dirty="0" smtClean="0"/>
          </a:p>
          <a:p>
            <a:r>
              <a:rPr lang="en-US" baseline="0" dirty="0" smtClean="0"/>
              <a:t>Who</a:t>
            </a:r>
            <a:r>
              <a:rPr lang="en-US" dirty="0" smtClean="0"/>
              <a:t> needs</a:t>
            </a:r>
            <a:r>
              <a:rPr lang="en-US" baseline="0" dirty="0" smtClean="0"/>
              <a:t> to lead?  </a:t>
            </a:r>
          </a:p>
          <a:p>
            <a:pPr marL="171450" indent="-171450">
              <a:buFontTx/>
              <a:buChar char="-"/>
            </a:pPr>
            <a:r>
              <a:rPr lang="en-US" baseline="0" dirty="0" smtClean="0"/>
              <a:t>state/fed agencies (the investors)</a:t>
            </a:r>
          </a:p>
          <a:p>
            <a:pPr marL="171450" indent="-171450">
              <a:buFontTx/>
              <a:buChar char="-"/>
            </a:pPr>
            <a:r>
              <a:rPr lang="en-US" baseline="0" dirty="0" smtClean="0"/>
              <a:t>Local </a:t>
            </a:r>
            <a:r>
              <a:rPr lang="en-US" baseline="0" dirty="0" smtClean="0"/>
              <a:t>governments/agencies (the </a:t>
            </a:r>
            <a:r>
              <a:rPr lang="en-US" baseline="0" dirty="0" err="1" smtClean="0"/>
              <a:t>implmentors</a:t>
            </a:r>
            <a:r>
              <a:rPr lang="en-US" baseline="0" dirty="0" smtClean="0"/>
              <a:t>)</a:t>
            </a:r>
          </a:p>
          <a:p>
            <a:pPr marL="171450" indent="-171450">
              <a:buFontTx/>
              <a:buChar char="-"/>
            </a:pPr>
            <a:endParaRPr lang="en-US" baseline="0" dirty="0" smtClean="0"/>
          </a:p>
          <a:p>
            <a:pPr marL="0" indent="0">
              <a:buFontTx/>
              <a:buNone/>
            </a:pPr>
            <a:r>
              <a:rPr lang="en-US" baseline="0" dirty="0" smtClean="0"/>
              <a:t>What are we doing to encourage them?</a:t>
            </a:r>
          </a:p>
          <a:p>
            <a:pPr marL="171450" indent="-171450">
              <a:buFontTx/>
              <a:buChar char="-"/>
            </a:pPr>
            <a:r>
              <a:rPr lang="en-US" baseline="0" dirty="0" smtClean="0"/>
              <a:t>Funders</a:t>
            </a:r>
          </a:p>
          <a:p>
            <a:pPr marL="628650" lvl="1" indent="-171450">
              <a:buFontTx/>
              <a:buChar char="-"/>
            </a:pPr>
            <a:r>
              <a:rPr lang="en-US" dirty="0" smtClean="0"/>
              <a:t>Putting</a:t>
            </a:r>
            <a:r>
              <a:rPr lang="en-US" baseline="0" dirty="0" smtClean="0"/>
              <a:t> them in same room</a:t>
            </a:r>
          </a:p>
          <a:p>
            <a:pPr marL="628650" lvl="1" indent="-171450">
              <a:buFontTx/>
              <a:buChar char="-"/>
            </a:pPr>
            <a:r>
              <a:rPr lang="en-US" baseline="0" dirty="0" smtClean="0"/>
              <a:t>Making </a:t>
            </a:r>
            <a:r>
              <a:rPr lang="en-US" baseline="0" dirty="0" err="1" smtClean="0"/>
              <a:t>FbD</a:t>
            </a:r>
            <a:r>
              <a:rPr lang="en-US" baseline="0" dirty="0" smtClean="0"/>
              <a:t> a partnership….not a TNC project</a:t>
            </a:r>
          </a:p>
          <a:p>
            <a:pPr marL="628650" lvl="1" indent="-171450">
              <a:buFontTx/>
              <a:buChar char="-"/>
            </a:pPr>
            <a:r>
              <a:rPr lang="en-US" baseline="0" dirty="0" smtClean="0"/>
              <a:t>Putting them in leadership positions; or getting them to incorporate </a:t>
            </a:r>
            <a:r>
              <a:rPr lang="en-US" baseline="0" dirty="0" err="1" smtClean="0"/>
              <a:t>FbD</a:t>
            </a:r>
            <a:r>
              <a:rPr lang="en-US" baseline="0" dirty="0" smtClean="0"/>
              <a:t> products and MB approach into THEIR plans</a:t>
            </a:r>
          </a:p>
          <a:p>
            <a:pPr marL="1085850" lvl="2" indent="-171450">
              <a:buFontTx/>
              <a:buChar char="-"/>
            </a:pPr>
            <a:r>
              <a:rPr lang="en-US" baseline="0" dirty="0" smtClean="0"/>
              <a:t>The floodplain recovery goal is the State of WA’s goal; </a:t>
            </a:r>
          </a:p>
          <a:p>
            <a:pPr marL="1085850" lvl="2" indent="-171450">
              <a:buFontTx/>
              <a:buChar char="-"/>
            </a:pPr>
            <a:r>
              <a:rPr lang="en-US" baseline="0" dirty="0" smtClean="0"/>
              <a:t>Various agencies are leading certain aspects of project</a:t>
            </a:r>
          </a:p>
          <a:p>
            <a:pPr marL="1543050" lvl="3" indent="-171450">
              <a:buFontTx/>
              <a:buChar char="-"/>
            </a:pPr>
            <a:r>
              <a:rPr lang="en-US" baseline="0" dirty="0" smtClean="0"/>
              <a:t>USGS leading tech work; </a:t>
            </a:r>
          </a:p>
          <a:p>
            <a:pPr marL="1543050" lvl="3" indent="-171450">
              <a:buFontTx/>
              <a:buChar char="-"/>
            </a:pPr>
            <a:r>
              <a:rPr lang="en-US" b="1" baseline="0" dirty="0" smtClean="0"/>
              <a:t>FEMA/EMD on state hazard plan</a:t>
            </a:r>
            <a:r>
              <a:rPr lang="en-US" baseline="0" dirty="0" smtClean="0"/>
              <a:t>; </a:t>
            </a:r>
          </a:p>
          <a:p>
            <a:pPr marL="1543050" lvl="3" indent="-171450">
              <a:buFontTx/>
              <a:buChar char="-"/>
            </a:pPr>
            <a:r>
              <a:rPr lang="en-US" baseline="0" dirty="0" smtClean="0"/>
              <a:t>Corps leading portion of analysis; </a:t>
            </a:r>
          </a:p>
          <a:p>
            <a:pPr marL="1543050" lvl="3" indent="-171450">
              <a:buFontTx/>
              <a:buChar char="-"/>
            </a:pPr>
            <a:r>
              <a:rPr lang="en-US" baseline="0" dirty="0" smtClean="0"/>
              <a:t>WSDOT doing own analysis</a:t>
            </a:r>
          </a:p>
          <a:p>
            <a:pPr marL="628650" lvl="1" indent="-171450">
              <a:buFontTx/>
              <a:buChar char="-"/>
            </a:pPr>
            <a:r>
              <a:rPr lang="en-US" baseline="0" dirty="0" smtClean="0"/>
              <a:t>Making </a:t>
            </a:r>
            <a:r>
              <a:rPr lang="en-US" baseline="0" dirty="0" err="1" smtClean="0"/>
              <a:t>FbD</a:t>
            </a:r>
            <a:r>
              <a:rPr lang="en-US" baseline="0" dirty="0" smtClean="0"/>
              <a:t> tool something owned by WDOE, others</a:t>
            </a:r>
          </a:p>
          <a:p>
            <a:pPr marL="171450" lvl="0" indent="-171450">
              <a:buFontTx/>
              <a:buChar char="-"/>
            </a:pPr>
            <a:r>
              <a:rPr lang="en-US" baseline="0" dirty="0" smtClean="0"/>
              <a:t>Implementers</a:t>
            </a:r>
          </a:p>
          <a:p>
            <a:pPr marL="628650" lvl="1" indent="-171450">
              <a:buFontTx/>
              <a:buChar char="-"/>
            </a:pPr>
            <a:r>
              <a:rPr lang="en-US" baseline="0" dirty="0" smtClean="0"/>
              <a:t>Smokejumper model; focus on funding</a:t>
            </a:r>
          </a:p>
          <a:p>
            <a:pPr marL="1085850" lvl="2" indent="-171450">
              <a:buFontTx/>
              <a:buChar char="-"/>
            </a:pPr>
            <a:r>
              <a:rPr lang="en-US" baseline="0" dirty="0" smtClean="0"/>
              <a:t>Instead of doing projects; TNC focused on supporting rather than implementing – MAJOR SHIFT IN TNC ROLE</a:t>
            </a:r>
          </a:p>
          <a:p>
            <a:pPr marL="1543050" lvl="3" indent="-171450">
              <a:buFontTx/>
              <a:buChar char="-"/>
            </a:pPr>
            <a:r>
              <a:rPr lang="en-US" baseline="0" dirty="0" smtClean="0"/>
              <a:t>3FI</a:t>
            </a:r>
          </a:p>
          <a:p>
            <a:pPr marL="1543050" lvl="3" indent="-171450">
              <a:buFontTx/>
              <a:buChar char="-"/>
            </a:pPr>
            <a:r>
              <a:rPr lang="en-US" baseline="0" dirty="0" smtClean="0"/>
              <a:t>Hood Canal</a:t>
            </a:r>
          </a:p>
          <a:p>
            <a:pPr marL="1543050" lvl="3" indent="-171450">
              <a:buFontTx/>
              <a:buChar char="-"/>
            </a:pPr>
            <a:r>
              <a:rPr lang="en-US" baseline="0" dirty="0" smtClean="0"/>
              <a:t>SLS</a:t>
            </a:r>
          </a:p>
          <a:p>
            <a:pPr marL="1543050" lvl="3" indent="-171450">
              <a:buFontTx/>
              <a:buChar char="-"/>
            </a:pPr>
            <a:r>
              <a:rPr lang="en-US" baseline="0" dirty="0" smtClean="0"/>
              <a:t>NOAA proposal</a:t>
            </a:r>
          </a:p>
          <a:p>
            <a:pPr marL="1085850" lvl="2" indent="-171450">
              <a:buFontTx/>
              <a:buChar char="-"/>
            </a:pPr>
            <a:r>
              <a:rPr lang="en-US" baseline="0" dirty="0" smtClean="0"/>
              <a:t>Puts local project proponents in drivers seat – we deliver $$, tools and tech support – they own work, learn new approach</a:t>
            </a:r>
          </a:p>
          <a:p>
            <a:pPr marL="628650" lvl="1" indent="-171450">
              <a:buFontTx/>
              <a:buChar char="-"/>
            </a:pPr>
            <a:r>
              <a:rPr lang="en-US" baseline="0" dirty="0" smtClean="0"/>
              <a:t>Network of champions – Have an explicit strategy to build a political powerhouse to back up our technical, funding and policy goals</a:t>
            </a:r>
          </a:p>
          <a:p>
            <a:pPr marL="1085850" lvl="2" indent="-171450">
              <a:buFontTx/>
              <a:buChar char="-"/>
            </a:pPr>
            <a:r>
              <a:rPr lang="en-US" baseline="0" dirty="0" smtClean="0"/>
              <a:t>We will develop a vision for PS rivers and estuaries that is owned and embraced by local governments</a:t>
            </a:r>
          </a:p>
          <a:p>
            <a:pPr marL="1085850" lvl="2" indent="-171450">
              <a:buFontTx/>
              <a:buChar char="-"/>
            </a:pPr>
            <a:r>
              <a:rPr lang="en-US" baseline="0" dirty="0" smtClean="0"/>
              <a:t>They will be the ones going to bat for policy changes and funding appropriations…and the ones implementing the work</a:t>
            </a:r>
          </a:p>
          <a:p>
            <a:pPr marL="1085850" lvl="2" indent="-171450">
              <a:buFontTx/>
              <a:buChar char="-"/>
            </a:pPr>
            <a:endParaRPr lang="en-US" baseline="0" dirty="0" smtClean="0"/>
          </a:p>
          <a:p>
            <a:pPr marL="0" lvl="0" indent="0">
              <a:buFontTx/>
              <a:buNone/>
            </a:pPr>
            <a:r>
              <a:rPr lang="en-US" baseline="0" dirty="0" smtClean="0"/>
              <a:t>Are there emerging leaders or good examples of how this is happening?</a:t>
            </a:r>
          </a:p>
          <a:p>
            <a:pPr marL="0" lvl="0" indent="0">
              <a:buFontTx/>
              <a:buNone/>
            </a:pPr>
            <a:r>
              <a:rPr lang="en-US" baseline="0" dirty="0" smtClean="0"/>
              <a:t>YES</a:t>
            </a:r>
          </a:p>
          <a:p>
            <a:pPr marL="228600" lvl="0" indent="-228600">
              <a:buFont typeface="+mj-lt"/>
              <a:buAutoNum type="arabicPeriod"/>
            </a:pPr>
            <a:r>
              <a:rPr lang="en-US" baseline="0" dirty="0" smtClean="0"/>
              <a:t>Capital budget request supporters/advocates</a:t>
            </a:r>
          </a:p>
          <a:p>
            <a:pPr marL="228600" lvl="0" indent="-228600">
              <a:buFont typeface="+mj-lt"/>
              <a:buAutoNum type="arabicPeriod"/>
            </a:pPr>
            <a:r>
              <a:rPr lang="en-US" baseline="0" dirty="0" smtClean="0"/>
              <a:t>Agencies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FEMA/EMD is for the first time ever acknowledging need to incorporate environmental goals in WA State’s flood hazard mitigation plan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have even called out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Corps’ Silver Jackets program has applied for funding to help identify a first round of projects where flood mitigation funding could support multiple objective projects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WSDOT doing analysis of all state highway bridges in Puget Sound to identify those where lengthened bridge spans could facilitate the greatest amount of floodplain restoration</a:t>
            </a:r>
          </a:p>
        </p:txBody>
      </p:sp>
      <p:sp>
        <p:nvSpPr>
          <p:cNvPr id="4" name="Slide Number Placeholder 3"/>
          <p:cNvSpPr>
            <a:spLocks noGrp="1"/>
          </p:cNvSpPr>
          <p:nvPr>
            <p:ph type="sldNum" sz="quarter" idx="10"/>
          </p:nvPr>
        </p:nvSpPr>
        <p:spPr/>
        <p:txBody>
          <a:bodyPr/>
          <a:lstStyle/>
          <a:p>
            <a:fld id="{1ADE2414-B4B2-4869-A023-27EAC300CC90}" type="slidenum">
              <a:rPr lang="en-US" smtClean="0"/>
              <a:t>13</a:t>
            </a:fld>
            <a:endParaRPr lang="en-US"/>
          </a:p>
        </p:txBody>
      </p:sp>
    </p:spTree>
    <p:extLst>
      <p:ext uri="{BB962C8B-B14F-4D97-AF65-F5344CB8AC3E}">
        <p14:creationId xmlns:p14="http://schemas.microsoft.com/office/powerpoint/2010/main" val="284345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r>
              <a:rPr lang="en-US" dirty="0" smtClean="0"/>
              <a:t>Major</a:t>
            </a:r>
            <a:r>
              <a:rPr lang="en-US" baseline="0" dirty="0" smtClean="0"/>
              <a:t> Lessons</a:t>
            </a:r>
          </a:p>
          <a:p>
            <a:pPr marL="698830" lvl="1" indent="-232943">
              <a:buAutoNum type="arabicPeriod"/>
            </a:pPr>
            <a:r>
              <a:rPr lang="en-US" baseline="0" dirty="0" smtClean="0"/>
              <a:t>We’ve gained traction with the multiple benefits approach – incorporating community interests in flood/other infrastructure helped us overcome major political obstacles</a:t>
            </a:r>
          </a:p>
          <a:p>
            <a:pPr marL="698830" lvl="1" indent="-232943">
              <a:buAutoNum type="arabicPeriod"/>
            </a:pPr>
            <a:r>
              <a:rPr lang="en-US" baseline="0" dirty="0" smtClean="0"/>
              <a:t>Cannot succeed through on the ground work – need far outweighs TNC capacity – although that real world experience is invaluable</a:t>
            </a:r>
          </a:p>
          <a:p>
            <a:pPr marL="698830" lvl="1" indent="-232943">
              <a:buAutoNum type="arabicPeriod"/>
            </a:pPr>
            <a:r>
              <a:rPr lang="en-US" baseline="0" dirty="0" smtClean="0"/>
              <a:t>Climate change is mixed bag.  Some embracing; others still denying</a:t>
            </a:r>
          </a:p>
          <a:p>
            <a:pPr marL="465887" lvl="1" indent="0">
              <a:buNone/>
            </a:pPr>
            <a:endParaRPr lang="en-US" baseline="0" dirty="0" smtClean="0"/>
          </a:p>
          <a:p>
            <a:pPr marL="232943" indent="-232943">
              <a:buAutoNum type="arabicPeriod"/>
            </a:pPr>
            <a:r>
              <a:rPr lang="en-US" dirty="0" smtClean="0"/>
              <a:t>Insights</a:t>
            </a:r>
          </a:p>
          <a:p>
            <a:pPr marL="690143" lvl="1" indent="-232943">
              <a:buAutoNum type="arabicPeriod"/>
            </a:pPr>
            <a:r>
              <a:rPr lang="en-US" dirty="0" smtClean="0"/>
              <a:t>Complex</a:t>
            </a:r>
            <a:r>
              <a:rPr lang="en-US" baseline="0" dirty="0" smtClean="0"/>
              <a:t> decision making worlds – not one main decision maker to influence – rather need to influence folks of different persuasions and various levels</a:t>
            </a:r>
          </a:p>
          <a:p>
            <a:pPr marL="690143" lvl="1" indent="-232943">
              <a:buAutoNum type="arabicPeriod"/>
            </a:pPr>
            <a:r>
              <a:rPr lang="en-US" baseline="0" dirty="0" smtClean="0"/>
              <a:t>We believe the MB floodplain framework works across these realms:  public-private; local-regional-national; climate adaptors/deniers; flood/fish managers</a:t>
            </a:r>
            <a:endParaRPr lang="en-US" dirty="0" smtClean="0"/>
          </a:p>
          <a:p>
            <a:pPr marL="232943" indent="-232943">
              <a:buAutoNum type="arabicPeriod"/>
            </a:pPr>
            <a:endParaRPr lang="en-US" baseline="0" dirty="0" smtClean="0"/>
          </a:p>
          <a:p>
            <a:pPr marL="232943" indent="-232943">
              <a:buAutoNum type="arabicPeriod"/>
            </a:pPr>
            <a:r>
              <a:rPr lang="en-US" baseline="0" dirty="0" smtClean="0"/>
              <a:t>Big Thing</a:t>
            </a:r>
          </a:p>
          <a:p>
            <a:pPr marL="698830" lvl="1" indent="-232943">
              <a:buAutoNum type="arabicPeriod"/>
            </a:pPr>
            <a:r>
              <a:rPr lang="en-US" baseline="0" dirty="0" smtClean="0"/>
              <a:t>Paradigm Shift is needed in order to mainstream natural infrastructure into societies’ floodplain management </a:t>
            </a:r>
            <a:r>
              <a:rPr lang="en-US" baseline="0" dirty="0" err="1" smtClean="0"/>
              <a:t>sysytems</a:t>
            </a:r>
            <a:endParaRPr lang="en-US" baseline="0" dirty="0" smtClean="0"/>
          </a:p>
          <a:p>
            <a:pPr marL="1156030" lvl="2" indent="-232943">
              <a:buAutoNum type="arabicPeriod"/>
            </a:pPr>
            <a:r>
              <a:rPr lang="en-US" baseline="0" dirty="0" smtClean="0"/>
              <a:t>This is about social change</a:t>
            </a:r>
          </a:p>
          <a:p>
            <a:pPr marL="1164717" lvl="2" indent="-232943">
              <a:buAutoNum type="arabicPeriod"/>
            </a:pPr>
            <a:r>
              <a:rPr lang="en-US" baseline="0" dirty="0" smtClean="0"/>
              <a:t>And institutional Change</a:t>
            </a:r>
          </a:p>
          <a:p>
            <a:pPr marL="698830" lvl="1" indent="-232943">
              <a:buAutoNum type="arabicPeriod"/>
            </a:pPr>
            <a:r>
              <a:rPr lang="en-US" baseline="0" dirty="0" smtClean="0"/>
              <a:t>Accomplishing these two things will take a lot more than good science – but that seems to be where the majority of our efforts our focused.  Science, including economics, can help us but only if directly connected to strategies focused on social and institutional change.  </a:t>
            </a:r>
          </a:p>
          <a:p>
            <a:pPr marL="1164717" lvl="2" indent="-232943">
              <a:buAutoNum type="arabicPeriod"/>
            </a:pPr>
            <a:r>
              <a:rPr lang="en-US" baseline="0" dirty="0" smtClean="0"/>
              <a:t>Effective external relations strategies (at state and federal levels)</a:t>
            </a:r>
          </a:p>
          <a:p>
            <a:pPr marL="1164717" lvl="2" indent="-232943">
              <a:buAutoNum type="arabicPeriod"/>
            </a:pPr>
            <a:r>
              <a:rPr lang="en-US" baseline="0" dirty="0" smtClean="0"/>
              <a:t>Robust communications/marketing (focused on shifting </a:t>
            </a:r>
            <a:r>
              <a:rPr lang="en-US" baseline="0" dirty="0" err="1" smtClean="0"/>
              <a:t>publid</a:t>
            </a:r>
            <a:r>
              <a:rPr lang="en-US" baseline="0" dirty="0" smtClean="0"/>
              <a:t> perceptions around natural infrastructure)</a:t>
            </a:r>
          </a:p>
          <a:p>
            <a:pPr marL="707517" lvl="1" indent="-232943">
              <a:buAutoNum type="arabicPeriod"/>
            </a:pPr>
            <a:r>
              <a:rPr lang="en-US" baseline="0" dirty="0" smtClean="0"/>
              <a:t>(in </a:t>
            </a:r>
            <a:r>
              <a:rPr lang="en-US" baseline="0" dirty="0" err="1" smtClean="0"/>
              <a:t>concl</a:t>
            </a:r>
            <a:r>
              <a:rPr lang="en-US" baseline="0" dirty="0" smtClean="0"/>
              <a:t>): the great thing here is that this is a place where national and global strategies really make sense. We can only partially succeed if remain focused on our sites</a:t>
            </a:r>
          </a:p>
          <a:p>
            <a:pPr marL="1164717" lvl="2" indent="-232943">
              <a:buAutoNum type="arabicPeriod"/>
            </a:pPr>
            <a:r>
              <a:rPr lang="en-US" baseline="0" dirty="0" smtClean="0"/>
              <a:t>Policy</a:t>
            </a:r>
          </a:p>
          <a:p>
            <a:pPr marL="1164717" lvl="2" indent="-232943">
              <a:buAutoNum type="arabicPeriod"/>
            </a:pPr>
            <a:r>
              <a:rPr lang="en-US" baseline="0" dirty="0" smtClean="0"/>
              <a:t>Social change</a:t>
            </a:r>
          </a:p>
          <a:p>
            <a:pPr marL="698830" lvl="1" indent="-232943">
              <a:buAutoNum type="arabicPeriod"/>
            </a:pPr>
            <a:endParaRPr lang="en-US" baseline="0" dirty="0" smtClean="0"/>
          </a:p>
        </p:txBody>
      </p:sp>
      <p:sp>
        <p:nvSpPr>
          <p:cNvPr id="4" name="Slide Number Placeholder 3"/>
          <p:cNvSpPr>
            <a:spLocks noGrp="1"/>
          </p:cNvSpPr>
          <p:nvPr>
            <p:ph type="sldNum" sz="quarter" idx="10"/>
          </p:nvPr>
        </p:nvSpPr>
        <p:spPr/>
        <p:txBody>
          <a:bodyPr/>
          <a:lstStyle/>
          <a:p>
            <a:fld id="{1ADE2414-B4B2-4869-A023-27EAC300CC90}" type="slidenum">
              <a:rPr lang="en-US" smtClean="0"/>
              <a:t>14</a:t>
            </a:fld>
            <a:endParaRPr lang="en-US"/>
          </a:p>
        </p:txBody>
      </p:sp>
    </p:spTree>
    <p:extLst>
      <p:ext uri="{BB962C8B-B14F-4D97-AF65-F5344CB8AC3E}">
        <p14:creationId xmlns:p14="http://schemas.microsoft.com/office/powerpoint/2010/main" val="134714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because this corner of WA is so idyllic and so resource abundant…</a:t>
            </a:r>
          </a:p>
          <a:p>
            <a:endParaRPr lang="en-US" dirty="0" smtClean="0"/>
          </a:p>
          <a:p>
            <a:r>
              <a:rPr lang="en-US" dirty="0" smtClean="0"/>
              <a:t>It </a:t>
            </a:r>
            <a:r>
              <a:rPr lang="en-US" dirty="0" smtClean="0"/>
              <a:t>is also the hub of</a:t>
            </a:r>
            <a:r>
              <a:rPr lang="en-US" baseline="0" dirty="0" smtClean="0"/>
              <a:t> the NW population and </a:t>
            </a:r>
            <a:r>
              <a:rPr lang="en-US" baseline="0" dirty="0" smtClean="0"/>
              <a:t>economy</a:t>
            </a:r>
          </a:p>
          <a:p>
            <a:r>
              <a:rPr lang="en-US" baseline="0" dirty="0" smtClean="0"/>
              <a:t>PNW economic hub, </a:t>
            </a:r>
          </a:p>
          <a:p>
            <a:pPr marL="171450" indent="-171450">
              <a:buFontTx/>
              <a:buChar char="-"/>
            </a:pPr>
            <a:r>
              <a:rPr lang="en-US" baseline="0" dirty="0" smtClean="0"/>
              <a:t>a global economic driver. </a:t>
            </a:r>
          </a:p>
          <a:p>
            <a:pPr marL="171450" indent="-171450">
              <a:buFontTx/>
              <a:buChar char="-"/>
            </a:pPr>
            <a:r>
              <a:rPr lang="en-US" baseline="0" dirty="0" smtClean="0"/>
              <a:t>4 of the globe's 20 most recognizable brands; </a:t>
            </a:r>
          </a:p>
          <a:p>
            <a:pPr marL="171450" indent="-171450">
              <a:buFontTx/>
              <a:buChar char="-"/>
            </a:pPr>
            <a:r>
              <a:rPr lang="en-US" baseline="0" dirty="0" smtClean="0"/>
              <a:t>among the US' fastest growing economies and populations</a:t>
            </a:r>
          </a:p>
          <a:p>
            <a:endParaRPr lang="en-US" baseline="0" dirty="0" smtClean="0"/>
          </a:p>
          <a:p>
            <a:r>
              <a:rPr lang="en-US" baseline="0" dirty="0" smtClean="0"/>
              <a:t>The vast majority of the uplands are fairly well protected forestlands/mountains </a:t>
            </a:r>
          </a:p>
          <a:p>
            <a:pPr marL="171450" indent="-171450">
              <a:buFontTx/>
              <a:buChar char="-"/>
            </a:pPr>
            <a:r>
              <a:rPr lang="en-US" baseline="0" dirty="0" smtClean="0"/>
              <a:t>Dominated by national parks, national forests and state and private timberlands</a:t>
            </a:r>
          </a:p>
          <a:p>
            <a:pPr marL="0" indent="0">
              <a:buFontTx/>
              <a:buNone/>
            </a:pPr>
            <a:r>
              <a:rPr lang="en-US" baseline="0" dirty="0" smtClean="0"/>
              <a:t>So the vast majority of that population and economic activity is crowded into the lowlands and coastal areas – including the floodplains and deltas that also serve as the aquatic ecosystems connection between the mountains and the sea.</a:t>
            </a:r>
          </a:p>
          <a:p>
            <a:pPr marL="0" indent="0">
              <a:buFontTx/>
              <a:buNone/>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ADE2414-B4B2-4869-A023-27EAC300CC90}" type="slidenum">
              <a:rPr lang="en-US" smtClean="0"/>
              <a:t>2</a:t>
            </a:fld>
            <a:endParaRPr lang="en-US"/>
          </a:p>
        </p:txBody>
      </p:sp>
    </p:spTree>
    <p:extLst>
      <p:ext uri="{BB962C8B-B14F-4D97-AF65-F5344CB8AC3E}">
        <p14:creationId xmlns:p14="http://schemas.microsoft.com/office/powerpoint/2010/main" val="246598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 slides to show people the site – and the program - and explain why it’s important.</a:t>
            </a:r>
          </a:p>
          <a:p>
            <a:endParaRPr lang="en-US" dirty="0" smtClean="0"/>
          </a:p>
          <a:p>
            <a:pPr marL="171450" indent="-171450">
              <a:buFontTx/>
              <a:buChar char="-"/>
            </a:pPr>
            <a:r>
              <a:rPr lang="en-US" dirty="0" smtClean="0"/>
              <a:t>This project is focused</a:t>
            </a:r>
            <a:r>
              <a:rPr lang="en-US" baseline="0" dirty="0" smtClean="0"/>
              <a:t> on the 1</a:t>
            </a:r>
            <a:r>
              <a:rPr lang="en-US" dirty="0" smtClean="0"/>
              <a:t>7 major</a:t>
            </a:r>
            <a:r>
              <a:rPr lang="en-US" baseline="0" dirty="0" smtClean="0"/>
              <a:t> rivers and river deltas the flow into Puget Sound</a:t>
            </a:r>
          </a:p>
          <a:p>
            <a:pPr marL="171450" indent="-171450">
              <a:buFontTx/>
              <a:buChar char="-"/>
            </a:pPr>
            <a:r>
              <a:rPr lang="en-US" baseline="0" dirty="0" smtClean="0"/>
              <a:t>And you can see (in orange) how the human activity is focused along the coasts and river corridors</a:t>
            </a:r>
          </a:p>
          <a:p>
            <a:pPr marL="171450" indent="-171450">
              <a:buFontTx/>
              <a:buChar char="-"/>
            </a:pPr>
            <a:r>
              <a:rPr lang="en-US" baseline="0" dirty="0" smtClean="0"/>
              <a:t>In addition to population density shown in this map, the portions of the floodplains and deltas that aren’t used for commercial and residential uses are generally used for farming – between the maritime climate and the alluvial floodplain soils, it’s some of the most productive agricultural land in the country</a:t>
            </a:r>
          </a:p>
          <a:p>
            <a:pPr marL="171450" indent="-171450">
              <a:buFontTx/>
              <a:buChar char="-"/>
            </a:pPr>
            <a:endParaRPr lang="en-US" baseline="0" dirty="0" smtClean="0"/>
          </a:p>
          <a:p>
            <a:pPr marL="0" indent="0">
              <a:buFontTx/>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ADE2414-B4B2-4869-A023-27EAC300CC90}" type="slidenum">
              <a:rPr lang="en-US" smtClean="0"/>
              <a:t>3</a:t>
            </a:fld>
            <a:endParaRPr lang="en-US"/>
          </a:p>
        </p:txBody>
      </p:sp>
    </p:spTree>
    <p:extLst>
      <p:ext uri="{BB962C8B-B14F-4D97-AF65-F5344CB8AC3E}">
        <p14:creationId xmlns:p14="http://schemas.microsoft.com/office/powerpoint/2010/main" val="3341929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result – the</a:t>
            </a:r>
            <a:r>
              <a:rPr lang="en-US" baseline="0" dirty="0" smtClean="0"/>
              <a:t> region’s once abundant fisheries – that been the primary sustaining force for a multitude native </a:t>
            </a:r>
            <a:r>
              <a:rPr lang="en-US" baseline="0" dirty="0" err="1" smtClean="0"/>
              <a:t>american</a:t>
            </a:r>
            <a:r>
              <a:rPr lang="en-US" baseline="0" dirty="0" smtClean="0"/>
              <a:t> tribes – have been significantly impacted</a:t>
            </a:r>
          </a:p>
          <a:p>
            <a:endParaRPr lang="en-US" baseline="0" dirty="0" smtClean="0"/>
          </a:p>
          <a:p>
            <a:r>
              <a:rPr lang="en-US" dirty="0" smtClean="0"/>
              <a:t>Levees and other bank hardening</a:t>
            </a:r>
            <a:r>
              <a:rPr lang="en-US" baseline="0" dirty="0" smtClean="0"/>
              <a:t> </a:t>
            </a:r>
            <a:r>
              <a:rPr lang="en-US" baseline="0" dirty="0" err="1" smtClean="0"/>
              <a:t>activitiies</a:t>
            </a:r>
            <a:r>
              <a:rPr lang="en-US" baseline="0" dirty="0" smtClean="0"/>
              <a:t> have resulted in the loss of over 70% of Puget Sound’s riverine and estuarine wetlands</a:t>
            </a:r>
          </a:p>
          <a:p>
            <a:endParaRPr lang="en-US" baseline="0" dirty="0" smtClean="0"/>
          </a:p>
          <a:p>
            <a:r>
              <a:rPr lang="en-US" baseline="0" dirty="0" smtClean="0"/>
              <a:t>In other words, the portion of the entire Puget Sound basin that produces the greatest ecosystem services – the floodplains and </a:t>
            </a:r>
            <a:r>
              <a:rPr lang="en-US" baseline="0" dirty="0" err="1" smtClean="0"/>
              <a:t>esutatrures</a:t>
            </a:r>
            <a:r>
              <a:rPr lang="en-US" baseline="0" dirty="0" smtClean="0"/>
              <a:t> – are also the portion of the entire region that has been most altered by human development</a:t>
            </a:r>
          </a:p>
          <a:p>
            <a:endParaRPr lang="en-US" baseline="0" dirty="0" smtClean="0"/>
          </a:p>
          <a:p>
            <a:r>
              <a:rPr lang="en-US" baseline="0" dirty="0" smtClean="0"/>
              <a:t>This not only has ecological impacts….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1ADE2414-B4B2-4869-A023-27EAC300CC90}" type="slidenum">
              <a:rPr lang="en-US" smtClean="0"/>
              <a:t>4</a:t>
            </a:fld>
            <a:endParaRPr lang="en-US"/>
          </a:p>
        </p:txBody>
      </p:sp>
    </p:spTree>
    <p:extLst>
      <p:ext uri="{BB962C8B-B14F-4D97-AF65-F5344CB8AC3E}">
        <p14:creationId xmlns:p14="http://schemas.microsoft.com/office/powerpoint/2010/main" val="3583849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Extensive</a:t>
            </a:r>
            <a:r>
              <a:rPr lang="en-US" baseline="0" dirty="0" smtClean="0"/>
              <a:t> </a:t>
            </a:r>
            <a:r>
              <a:rPr lang="en-US" baseline="0" dirty="0" smtClean="0"/>
              <a:t>floodplain development and levees doesn’t just have ecological impacts, it</a:t>
            </a:r>
            <a:r>
              <a:rPr lang="en-US" dirty="0" smtClean="0"/>
              <a:t> has</a:t>
            </a:r>
            <a:r>
              <a:rPr lang="en-US" baseline="0" dirty="0" smtClean="0"/>
              <a:t> significant human impacts.</a:t>
            </a:r>
          </a:p>
          <a:p>
            <a:endParaRPr lang="en-US" baseline="0" dirty="0" smtClean="0"/>
          </a:p>
          <a:p>
            <a:r>
              <a:rPr lang="en-US" baseline="0" dirty="0" smtClean="0"/>
              <a:t>And these impacts are growing</a:t>
            </a:r>
          </a:p>
          <a:p>
            <a:pPr marL="171450" indent="-171450">
              <a:buFontTx/>
              <a:buChar char="-"/>
            </a:pPr>
            <a:r>
              <a:rPr lang="en-US" baseline="0" dirty="0" smtClean="0"/>
              <a:t>As a result of development</a:t>
            </a:r>
          </a:p>
          <a:p>
            <a:pPr marL="171450" indent="-171450">
              <a:buFontTx/>
              <a:buChar char="-"/>
            </a:pPr>
            <a:r>
              <a:rPr lang="en-US" baseline="0" dirty="0" smtClean="0"/>
              <a:t>And as a result of climate change</a:t>
            </a:r>
          </a:p>
          <a:p>
            <a:pPr marL="0" indent="0">
              <a:buFontTx/>
              <a:buNone/>
            </a:pPr>
            <a:endParaRPr lang="en-US" baseline="0" dirty="0" smtClean="0"/>
          </a:p>
          <a:p>
            <a:pPr marL="0" indent="0">
              <a:buFontTx/>
              <a:buNone/>
            </a:pPr>
            <a:r>
              <a:rPr lang="en-US" baseline="0" dirty="0" smtClean="0"/>
              <a:t>This graph shows the peak flows on one sample river – the </a:t>
            </a:r>
            <a:r>
              <a:rPr lang="en-US" baseline="0" dirty="0" err="1" smtClean="0"/>
              <a:t>stillaguamish</a:t>
            </a:r>
            <a:r>
              <a:rPr lang="en-US" baseline="0" dirty="0" smtClean="0"/>
              <a:t> – where the five largest flows on record have all occurred in the past decade.  (note, the is an extreme case)</a:t>
            </a:r>
          </a:p>
          <a:p>
            <a:pPr marL="0" indent="0">
              <a:buFontTx/>
              <a:buNone/>
            </a:pPr>
            <a:r>
              <a:rPr lang="en-US" baseline="0" dirty="0" smtClean="0"/>
              <a:t>THE AVERAGE INCREASE IN PEAK RIVER FLOWS IS _____</a:t>
            </a:r>
          </a:p>
          <a:p>
            <a:pPr marL="0" indent="0">
              <a:buFontTx/>
              <a:buNone/>
            </a:pPr>
            <a:endParaRPr lang="en-US" baseline="0" dirty="0" smtClean="0"/>
          </a:p>
          <a:p>
            <a:pPr marL="0" indent="0">
              <a:buFontTx/>
              <a:buNone/>
            </a:pPr>
            <a:r>
              <a:rPr lang="en-US" baseline="0" dirty="0" smtClean="0"/>
              <a:t>In addition to increased flows resulting for more and larger extreme weather events…</a:t>
            </a:r>
          </a:p>
          <a:p>
            <a:pPr marL="171450" indent="-171450">
              <a:buFontTx/>
              <a:buChar char="-"/>
            </a:pPr>
            <a:r>
              <a:rPr lang="en-US" baseline="0" dirty="0" smtClean="0"/>
              <a:t>SLR:  SL is expected to increase 1 meter over the next 50 years – a problem when much of the development is on the coast and much of the </a:t>
            </a:r>
            <a:r>
              <a:rPr lang="en-US" baseline="0" dirty="0" err="1" smtClean="0"/>
              <a:t>ag</a:t>
            </a:r>
            <a:r>
              <a:rPr lang="en-US" baseline="0" dirty="0" smtClean="0"/>
              <a:t> production occurs in already </a:t>
            </a:r>
            <a:r>
              <a:rPr lang="en-US" baseline="0" dirty="0" err="1" smtClean="0"/>
              <a:t>syub</a:t>
            </a:r>
            <a:r>
              <a:rPr lang="en-US" baseline="0" dirty="0" smtClean="0"/>
              <a:t>-tidal river deltas</a:t>
            </a:r>
          </a:p>
          <a:p>
            <a:pPr marL="171450" indent="-171450">
              <a:buFontTx/>
              <a:buChar char="-"/>
            </a:pPr>
            <a:r>
              <a:rPr lang="en-US" baseline="0" dirty="0" smtClean="0"/>
              <a:t>Sediment:  Is also expected to increase dramatically as a result of more rainfall, less area under snow cover and receding </a:t>
            </a:r>
            <a:r>
              <a:rPr lang="en-US" baseline="0" dirty="0" smtClean="0"/>
              <a:t>glaciers</a:t>
            </a:r>
          </a:p>
          <a:p>
            <a:pPr marL="171450" indent="-171450">
              <a:buFontTx/>
              <a:buChar char="-"/>
            </a:pPr>
            <a:r>
              <a:rPr lang="en-US" baseline="0" dirty="0" smtClean="0"/>
              <a:t>Low flows:  our summers will become increasing dry even as our population and economic growth increases demands</a:t>
            </a:r>
            <a:endParaRPr lang="en-US" baseline="0" dirty="0" smtClean="0"/>
          </a:p>
          <a:p>
            <a:pPr marL="171450" indent="-171450">
              <a:buFontTx/>
              <a:buChar char="-"/>
            </a:pPr>
            <a:endParaRPr lang="en-US" baseline="0" dirty="0" smtClean="0"/>
          </a:p>
          <a:p>
            <a:pPr marL="0" indent="0">
              <a:buFontTx/>
              <a:buNone/>
            </a:pPr>
            <a:r>
              <a:rPr lang="en-US" baseline="0" dirty="0" smtClean="0"/>
              <a:t>With levees and bank armoring along our rivers we’ve </a:t>
            </a:r>
            <a:r>
              <a:rPr lang="en-US" baseline="0" dirty="0" smtClean="0"/>
              <a:t>giving </a:t>
            </a:r>
            <a:r>
              <a:rPr lang="en-US" baseline="0" dirty="0" smtClean="0"/>
              <a:t>them less floodplain areas to store </a:t>
            </a:r>
            <a:r>
              <a:rPr lang="en-US" baseline="0" dirty="0" smtClean="0"/>
              <a:t>water and </a:t>
            </a:r>
            <a:r>
              <a:rPr lang="en-US" baseline="0" dirty="0" smtClean="0"/>
              <a:t>sediment</a:t>
            </a:r>
            <a:r>
              <a:rPr lang="en-US" baseline="0" dirty="0" smtClean="0"/>
              <a:t>.  By reconnecting our floodplains we will increase our ability to store flood waters, recharge groundwater, sequester more nutrients and sediments, and sustain fisheries</a:t>
            </a:r>
            <a:endParaRPr lang="en-US" baseline="0" dirty="0" smtClean="0"/>
          </a:p>
          <a:p>
            <a:endParaRPr lang="en-US" baseline="0" dirty="0" smtClean="0"/>
          </a:p>
          <a:p>
            <a:r>
              <a:rPr lang="en-US" baseline="0" dirty="0" smtClean="0"/>
              <a:t>We believe there is a way to simultaneously address increases in flooding and declining salmon runs and water quality……..</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1ADE2414-B4B2-4869-A023-27EAC300CC90}" type="slidenum">
              <a:rPr lang="en-US" smtClean="0"/>
              <a:t>5</a:t>
            </a:fld>
            <a:endParaRPr lang="en-US"/>
          </a:p>
        </p:txBody>
      </p:sp>
    </p:spTree>
    <p:extLst>
      <p:ext uri="{BB962C8B-B14F-4D97-AF65-F5344CB8AC3E}">
        <p14:creationId xmlns:p14="http://schemas.microsoft.com/office/powerpoint/2010/main" val="3016271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s-ES_tradnl" b="1" dirty="0" err="1" smtClean="0">
                <a:solidFill>
                  <a:prstClr val="black"/>
                </a:solidFill>
              </a:rPr>
              <a:t>We</a:t>
            </a:r>
            <a:r>
              <a:rPr lang="es-ES_tradnl" b="1" dirty="0" smtClean="0">
                <a:solidFill>
                  <a:prstClr val="black"/>
                </a:solidFill>
              </a:rPr>
              <a:t> </a:t>
            </a:r>
            <a:r>
              <a:rPr lang="es-ES_tradnl" b="1" dirty="0" err="1" smtClean="0">
                <a:solidFill>
                  <a:prstClr val="black"/>
                </a:solidFill>
              </a:rPr>
              <a:t>will</a:t>
            </a:r>
            <a:r>
              <a:rPr lang="es-ES_tradnl" b="1" dirty="0" smtClean="0">
                <a:solidFill>
                  <a:prstClr val="black"/>
                </a:solidFill>
              </a:rPr>
              <a:t> </a:t>
            </a:r>
            <a:r>
              <a:rPr lang="es-ES_tradnl" b="1" dirty="0" err="1" smtClean="0">
                <a:solidFill>
                  <a:prstClr val="black"/>
                </a:solidFill>
              </a:rPr>
              <a:t>have</a:t>
            </a:r>
            <a:r>
              <a:rPr lang="es-ES_tradnl" b="1" dirty="0" smtClean="0">
                <a:solidFill>
                  <a:prstClr val="black"/>
                </a:solidFill>
              </a:rPr>
              <a:t> </a:t>
            </a:r>
            <a:r>
              <a:rPr lang="es-ES_tradnl" b="1" dirty="0" err="1" smtClean="0">
                <a:solidFill>
                  <a:prstClr val="black"/>
                </a:solidFill>
              </a:rPr>
              <a:t>succeeded</a:t>
            </a:r>
            <a:r>
              <a:rPr lang="es-ES_tradnl" b="1" dirty="0" smtClean="0">
                <a:solidFill>
                  <a:prstClr val="black"/>
                </a:solidFill>
              </a:rPr>
              <a:t> </a:t>
            </a:r>
            <a:r>
              <a:rPr lang="es-ES_tradnl" b="1" dirty="0" err="1" smtClean="0">
                <a:solidFill>
                  <a:prstClr val="black"/>
                </a:solidFill>
              </a:rPr>
              <a:t>if</a:t>
            </a:r>
            <a:r>
              <a:rPr lang="es-ES_tradnl" b="1" dirty="0" smtClean="0">
                <a:solidFill>
                  <a:prstClr val="black"/>
                </a:solidFill>
              </a:rPr>
              <a:t> </a:t>
            </a:r>
            <a:endParaRPr lang="es-ES_tradnl" b="1" dirty="0" smtClean="0">
              <a:solidFill>
                <a:prstClr val="black"/>
              </a:solidFill>
            </a:endParaRPr>
          </a:p>
          <a:p>
            <a:pPr marL="171450" indent="-171450" defTabSz="931774">
              <a:buFontTx/>
              <a:buChar char="-"/>
              <a:defRPr/>
            </a:pPr>
            <a:r>
              <a:rPr lang="es-ES_tradnl" dirty="0" err="1" smtClean="0">
                <a:solidFill>
                  <a:prstClr val="black"/>
                </a:solidFill>
              </a:rPr>
              <a:t>green</a:t>
            </a:r>
            <a:r>
              <a:rPr lang="es-ES_tradnl" baseline="0" dirty="0" smtClean="0">
                <a:solidFill>
                  <a:prstClr val="black"/>
                </a:solidFill>
              </a:rPr>
              <a:t> </a:t>
            </a:r>
            <a:r>
              <a:rPr lang="es-ES_tradnl" baseline="0" dirty="0" err="1" smtClean="0">
                <a:solidFill>
                  <a:prstClr val="black"/>
                </a:solidFill>
              </a:rPr>
              <a:t>infrastructure</a:t>
            </a:r>
            <a:r>
              <a:rPr lang="es-ES_tradnl" baseline="0" dirty="0" smtClean="0">
                <a:solidFill>
                  <a:prstClr val="black"/>
                </a:solidFill>
              </a:rPr>
              <a:t> </a:t>
            </a:r>
            <a:r>
              <a:rPr lang="es-ES_tradnl" baseline="0" dirty="0" err="1" smtClean="0">
                <a:solidFill>
                  <a:prstClr val="black"/>
                </a:solidFill>
              </a:rPr>
              <a:t>is</a:t>
            </a:r>
            <a:r>
              <a:rPr lang="es-ES_tradnl" baseline="0" dirty="0" smtClean="0">
                <a:solidFill>
                  <a:prstClr val="black"/>
                </a:solidFill>
              </a:rPr>
              <a:t> </a:t>
            </a:r>
            <a:r>
              <a:rPr lang="es-ES_tradnl" baseline="0" dirty="0" err="1" smtClean="0">
                <a:solidFill>
                  <a:prstClr val="black"/>
                </a:solidFill>
              </a:rPr>
              <a:t>mainstreamed</a:t>
            </a:r>
            <a:r>
              <a:rPr lang="es-ES_tradnl" baseline="0" dirty="0" smtClean="0">
                <a:solidFill>
                  <a:prstClr val="black"/>
                </a:solidFill>
              </a:rPr>
              <a:t> </a:t>
            </a:r>
            <a:r>
              <a:rPr lang="es-ES_tradnl" baseline="0" dirty="0" err="1" smtClean="0">
                <a:solidFill>
                  <a:prstClr val="black"/>
                </a:solidFill>
              </a:rPr>
              <a:t>into</a:t>
            </a:r>
            <a:r>
              <a:rPr lang="es-ES_tradnl" baseline="0" dirty="0" smtClean="0">
                <a:solidFill>
                  <a:prstClr val="black"/>
                </a:solidFill>
              </a:rPr>
              <a:t> </a:t>
            </a:r>
            <a:r>
              <a:rPr lang="es-ES_tradnl" baseline="0" dirty="0" err="1" smtClean="0">
                <a:solidFill>
                  <a:prstClr val="black"/>
                </a:solidFill>
              </a:rPr>
              <a:t>Puget</a:t>
            </a:r>
            <a:r>
              <a:rPr lang="es-ES_tradnl" baseline="0" dirty="0" smtClean="0">
                <a:solidFill>
                  <a:prstClr val="black"/>
                </a:solidFill>
              </a:rPr>
              <a:t> </a:t>
            </a:r>
            <a:r>
              <a:rPr lang="es-ES_tradnl" baseline="0" dirty="0" err="1" smtClean="0">
                <a:solidFill>
                  <a:prstClr val="black"/>
                </a:solidFill>
              </a:rPr>
              <a:t>Sound</a:t>
            </a:r>
            <a:r>
              <a:rPr lang="es-ES_tradnl" baseline="0" dirty="0" smtClean="0">
                <a:solidFill>
                  <a:prstClr val="black"/>
                </a:solidFill>
              </a:rPr>
              <a:t> </a:t>
            </a:r>
            <a:r>
              <a:rPr lang="es-ES_tradnl" baseline="0" dirty="0" err="1" smtClean="0">
                <a:solidFill>
                  <a:prstClr val="black"/>
                </a:solidFill>
              </a:rPr>
              <a:t>floodplain</a:t>
            </a:r>
            <a:r>
              <a:rPr lang="es-ES_tradnl" baseline="0" dirty="0" smtClean="0">
                <a:solidFill>
                  <a:prstClr val="black"/>
                </a:solidFill>
              </a:rPr>
              <a:t> </a:t>
            </a:r>
            <a:r>
              <a:rPr lang="es-ES_tradnl" baseline="0" dirty="0" err="1" smtClean="0">
                <a:solidFill>
                  <a:prstClr val="black"/>
                </a:solidFill>
              </a:rPr>
              <a:t>management</a:t>
            </a:r>
            <a:r>
              <a:rPr lang="es-ES_tradnl" baseline="0" dirty="0" smtClean="0">
                <a:solidFill>
                  <a:prstClr val="black"/>
                </a:solidFill>
              </a:rPr>
              <a:t>….</a:t>
            </a:r>
          </a:p>
          <a:p>
            <a:pPr marL="171450" indent="-171450" defTabSz="931774">
              <a:buFontTx/>
              <a:buChar char="-"/>
              <a:defRPr/>
            </a:pPr>
            <a:r>
              <a:rPr lang="es-ES_tradnl" baseline="0" dirty="0" smtClean="0">
                <a:solidFill>
                  <a:prstClr val="black"/>
                </a:solidFill>
              </a:rPr>
              <a:t>and </a:t>
            </a:r>
            <a:r>
              <a:rPr lang="es-ES_tradnl" baseline="0" dirty="0" err="1" smtClean="0">
                <a:solidFill>
                  <a:prstClr val="black"/>
                </a:solidFill>
              </a:rPr>
              <a:t>we</a:t>
            </a:r>
            <a:r>
              <a:rPr lang="es-ES_tradnl" baseline="0" dirty="0" smtClean="0">
                <a:solidFill>
                  <a:prstClr val="black"/>
                </a:solidFill>
              </a:rPr>
              <a:t> </a:t>
            </a:r>
            <a:r>
              <a:rPr lang="es-ES_tradnl" baseline="0" dirty="0" err="1" smtClean="0">
                <a:solidFill>
                  <a:prstClr val="black"/>
                </a:solidFill>
              </a:rPr>
              <a:t>see</a:t>
            </a:r>
            <a:r>
              <a:rPr lang="es-ES_tradnl" baseline="0" dirty="0" smtClean="0">
                <a:solidFill>
                  <a:prstClr val="black"/>
                </a:solidFill>
              </a:rPr>
              <a:t> </a:t>
            </a:r>
            <a:r>
              <a:rPr lang="es-ES_tradnl" baseline="0" dirty="0" err="1" smtClean="0">
                <a:solidFill>
                  <a:prstClr val="black"/>
                </a:solidFill>
              </a:rPr>
              <a:t>fewer</a:t>
            </a:r>
            <a:r>
              <a:rPr lang="es-ES_tradnl" baseline="0" dirty="0" smtClean="0">
                <a:solidFill>
                  <a:prstClr val="black"/>
                </a:solidFill>
              </a:rPr>
              <a:t> </a:t>
            </a:r>
            <a:r>
              <a:rPr lang="es-ES_tradnl" baseline="0" dirty="0" err="1" smtClean="0">
                <a:solidFill>
                  <a:prstClr val="black"/>
                </a:solidFill>
              </a:rPr>
              <a:t>instances</a:t>
            </a:r>
            <a:r>
              <a:rPr lang="es-ES_tradnl" baseline="0" dirty="0" smtClean="0">
                <a:solidFill>
                  <a:prstClr val="black"/>
                </a:solidFill>
              </a:rPr>
              <a:t> of </a:t>
            </a:r>
            <a:r>
              <a:rPr lang="es-ES_tradnl" baseline="0" dirty="0" err="1" smtClean="0">
                <a:solidFill>
                  <a:prstClr val="black"/>
                </a:solidFill>
              </a:rPr>
              <a:t>this</a:t>
            </a:r>
            <a:r>
              <a:rPr lang="es-ES_tradnl" baseline="0" dirty="0" smtClean="0">
                <a:solidFill>
                  <a:prstClr val="black"/>
                </a:solidFill>
              </a:rPr>
              <a:t>.  </a:t>
            </a:r>
          </a:p>
          <a:p>
            <a:pPr marL="628650" lvl="1" indent="-171450" defTabSz="931774">
              <a:buFontTx/>
              <a:buChar char="-"/>
              <a:defRPr/>
            </a:pPr>
            <a:r>
              <a:rPr lang="es-ES_tradnl" baseline="0" dirty="0" err="1" smtClean="0">
                <a:solidFill>
                  <a:prstClr val="black"/>
                </a:solidFill>
              </a:rPr>
              <a:t>Fish</a:t>
            </a:r>
            <a:r>
              <a:rPr lang="es-ES_tradnl" baseline="0" dirty="0" smtClean="0">
                <a:solidFill>
                  <a:prstClr val="black"/>
                </a:solidFill>
              </a:rPr>
              <a:t> </a:t>
            </a:r>
            <a:r>
              <a:rPr lang="es-ES_tradnl" baseline="0" dirty="0" err="1" smtClean="0">
                <a:solidFill>
                  <a:prstClr val="black"/>
                </a:solidFill>
              </a:rPr>
              <a:t>have</a:t>
            </a:r>
            <a:r>
              <a:rPr lang="es-ES_tradnl" baseline="0" dirty="0" smtClean="0">
                <a:solidFill>
                  <a:prstClr val="black"/>
                </a:solidFill>
              </a:rPr>
              <a:t> </a:t>
            </a:r>
            <a:r>
              <a:rPr lang="es-ES_tradnl" baseline="0" dirty="0" err="1" smtClean="0">
                <a:solidFill>
                  <a:prstClr val="black"/>
                </a:solidFill>
              </a:rPr>
              <a:t>healthy</a:t>
            </a:r>
            <a:r>
              <a:rPr lang="es-ES_tradnl" baseline="0" dirty="0" smtClean="0">
                <a:solidFill>
                  <a:prstClr val="black"/>
                </a:solidFill>
              </a:rPr>
              <a:t> </a:t>
            </a:r>
            <a:r>
              <a:rPr lang="es-ES_tradnl" baseline="0" dirty="0" err="1" smtClean="0">
                <a:solidFill>
                  <a:prstClr val="black"/>
                </a:solidFill>
              </a:rPr>
              <a:t>habitat</a:t>
            </a:r>
            <a:r>
              <a:rPr lang="es-ES_tradnl" baseline="0" dirty="0" smtClean="0">
                <a:solidFill>
                  <a:prstClr val="black"/>
                </a:solidFill>
              </a:rPr>
              <a:t> and </a:t>
            </a:r>
            <a:r>
              <a:rPr lang="es-ES_tradnl" baseline="0" dirty="0" err="1" smtClean="0">
                <a:solidFill>
                  <a:prstClr val="black"/>
                </a:solidFill>
              </a:rPr>
              <a:t>flood</a:t>
            </a:r>
            <a:r>
              <a:rPr lang="es-ES_tradnl" baseline="0" dirty="0" smtClean="0">
                <a:solidFill>
                  <a:prstClr val="black"/>
                </a:solidFill>
              </a:rPr>
              <a:t> refugia</a:t>
            </a:r>
          </a:p>
          <a:p>
            <a:pPr marL="628650" lvl="1" indent="-171450" defTabSz="931774">
              <a:buFontTx/>
              <a:buChar char="-"/>
              <a:defRPr/>
            </a:pPr>
            <a:r>
              <a:rPr lang="es-ES_tradnl" baseline="0" dirty="0" smtClean="0">
                <a:solidFill>
                  <a:prstClr val="black"/>
                </a:solidFill>
              </a:rPr>
              <a:t>Human </a:t>
            </a:r>
            <a:r>
              <a:rPr lang="es-ES_tradnl" baseline="0" dirty="0" err="1" smtClean="0">
                <a:solidFill>
                  <a:prstClr val="black"/>
                </a:solidFill>
              </a:rPr>
              <a:t>lives</a:t>
            </a:r>
            <a:r>
              <a:rPr lang="es-ES_tradnl" baseline="0" dirty="0" smtClean="0">
                <a:solidFill>
                  <a:prstClr val="black"/>
                </a:solidFill>
              </a:rPr>
              <a:t> and </a:t>
            </a:r>
            <a:r>
              <a:rPr lang="es-ES_tradnl" baseline="0" dirty="0" err="1" smtClean="0">
                <a:solidFill>
                  <a:prstClr val="black"/>
                </a:solidFill>
              </a:rPr>
              <a:t>infrastructure</a:t>
            </a:r>
            <a:r>
              <a:rPr lang="es-ES_tradnl" baseline="0" dirty="0" smtClean="0">
                <a:solidFill>
                  <a:prstClr val="black"/>
                </a:solidFill>
              </a:rPr>
              <a:t> are </a:t>
            </a:r>
            <a:r>
              <a:rPr lang="es-ES_tradnl" baseline="0" dirty="0" err="1" smtClean="0">
                <a:solidFill>
                  <a:prstClr val="black"/>
                </a:solidFill>
              </a:rPr>
              <a:t>less</a:t>
            </a:r>
            <a:r>
              <a:rPr lang="es-ES_tradnl" baseline="0" dirty="0" smtClean="0">
                <a:solidFill>
                  <a:prstClr val="black"/>
                </a:solidFill>
              </a:rPr>
              <a:t> </a:t>
            </a:r>
            <a:r>
              <a:rPr lang="es-ES_tradnl" baseline="0" dirty="0" err="1" smtClean="0">
                <a:solidFill>
                  <a:prstClr val="black"/>
                </a:solidFill>
              </a:rPr>
              <a:t>succestible</a:t>
            </a:r>
            <a:r>
              <a:rPr lang="es-ES_tradnl" baseline="0" dirty="0" smtClean="0">
                <a:solidFill>
                  <a:prstClr val="black"/>
                </a:solidFill>
              </a:rPr>
              <a:t> </a:t>
            </a:r>
            <a:r>
              <a:rPr lang="es-ES_tradnl" baseline="0" dirty="0" err="1" smtClean="0">
                <a:solidFill>
                  <a:prstClr val="black"/>
                </a:solidFill>
              </a:rPr>
              <a:t>to</a:t>
            </a:r>
            <a:r>
              <a:rPr lang="es-ES_tradnl" baseline="0" dirty="0" smtClean="0">
                <a:solidFill>
                  <a:prstClr val="black"/>
                </a:solidFill>
              </a:rPr>
              <a:t> </a:t>
            </a:r>
            <a:r>
              <a:rPr lang="es-ES_tradnl" baseline="0" dirty="0" err="1" smtClean="0">
                <a:solidFill>
                  <a:prstClr val="black"/>
                </a:solidFill>
              </a:rPr>
              <a:t>flooding</a:t>
            </a:r>
            <a:endParaRPr lang="es-ES_tradnl" baseline="0" dirty="0" smtClean="0">
              <a:solidFill>
                <a:prstClr val="black"/>
              </a:solidFill>
            </a:endParaRPr>
          </a:p>
          <a:p>
            <a:pPr marL="171450" indent="-171450" defTabSz="931774">
              <a:buFontTx/>
              <a:buChar char="-"/>
              <a:defRPr/>
            </a:pPr>
            <a:endParaRPr lang="es-ES_tradnl" baseline="0" dirty="0" smtClean="0">
              <a:solidFill>
                <a:prstClr val="black"/>
              </a:solidFill>
            </a:endParaRPr>
          </a:p>
          <a:p>
            <a:pPr marL="0" indent="0" defTabSz="931774">
              <a:buFontTx/>
              <a:buNone/>
              <a:defRPr/>
            </a:pPr>
            <a:r>
              <a:rPr lang="es-ES_tradnl" dirty="0" err="1" smtClean="0">
                <a:solidFill>
                  <a:prstClr val="black"/>
                </a:solidFill>
              </a:rPr>
              <a:t>We</a:t>
            </a:r>
            <a:r>
              <a:rPr lang="es-ES_tradnl" baseline="0" dirty="0" smtClean="0">
                <a:solidFill>
                  <a:prstClr val="black"/>
                </a:solidFill>
              </a:rPr>
              <a:t> </a:t>
            </a:r>
            <a:r>
              <a:rPr lang="es-ES_tradnl" baseline="0" dirty="0" err="1" smtClean="0">
                <a:solidFill>
                  <a:prstClr val="black"/>
                </a:solidFill>
              </a:rPr>
              <a:t>believe</a:t>
            </a:r>
            <a:r>
              <a:rPr lang="es-ES_tradnl" baseline="0" dirty="0" smtClean="0">
                <a:solidFill>
                  <a:prstClr val="black"/>
                </a:solidFill>
              </a:rPr>
              <a:t> </a:t>
            </a:r>
            <a:r>
              <a:rPr lang="es-ES_tradnl" baseline="0" dirty="0" err="1" smtClean="0">
                <a:solidFill>
                  <a:prstClr val="black"/>
                </a:solidFill>
              </a:rPr>
              <a:t>that</a:t>
            </a:r>
            <a:r>
              <a:rPr lang="es-ES_tradnl" baseline="0" dirty="0" smtClean="0">
                <a:solidFill>
                  <a:prstClr val="black"/>
                </a:solidFill>
              </a:rPr>
              <a:t> </a:t>
            </a:r>
            <a:r>
              <a:rPr lang="es-ES_tradnl" baseline="0" dirty="0" err="1" smtClean="0">
                <a:solidFill>
                  <a:prstClr val="black"/>
                </a:solidFill>
              </a:rPr>
              <a:t>by</a:t>
            </a:r>
            <a:r>
              <a:rPr lang="es-ES_tradnl" baseline="0" dirty="0" smtClean="0">
                <a:solidFill>
                  <a:prstClr val="black"/>
                </a:solidFill>
              </a:rPr>
              <a:t> </a:t>
            </a:r>
            <a:r>
              <a:rPr lang="es-ES_tradnl" baseline="0" dirty="0" err="1" smtClean="0">
                <a:solidFill>
                  <a:prstClr val="black"/>
                </a:solidFill>
              </a:rPr>
              <a:t>aligning</a:t>
            </a:r>
            <a:r>
              <a:rPr lang="es-ES_tradnl" baseline="0" dirty="0" smtClean="0">
                <a:solidFill>
                  <a:prstClr val="black"/>
                </a:solidFill>
              </a:rPr>
              <a:t> </a:t>
            </a:r>
            <a:r>
              <a:rPr lang="es-ES_tradnl" baseline="0" dirty="0" err="1" smtClean="0">
                <a:solidFill>
                  <a:prstClr val="black"/>
                </a:solidFill>
              </a:rPr>
              <a:t>resources</a:t>
            </a:r>
            <a:r>
              <a:rPr lang="es-ES_tradnl" baseline="0" dirty="0" smtClean="0">
                <a:solidFill>
                  <a:prstClr val="black"/>
                </a:solidFill>
              </a:rPr>
              <a:t> and </a:t>
            </a:r>
            <a:r>
              <a:rPr lang="es-ES_tradnl" baseline="0" dirty="0" err="1" smtClean="0">
                <a:solidFill>
                  <a:prstClr val="black"/>
                </a:solidFill>
              </a:rPr>
              <a:t>mainstreaming</a:t>
            </a:r>
            <a:r>
              <a:rPr lang="es-ES_tradnl" baseline="0" dirty="0" smtClean="0">
                <a:solidFill>
                  <a:prstClr val="black"/>
                </a:solidFill>
              </a:rPr>
              <a:t> natural </a:t>
            </a:r>
            <a:r>
              <a:rPr lang="es-ES_tradnl" baseline="0" dirty="0" err="1" smtClean="0">
                <a:solidFill>
                  <a:prstClr val="black"/>
                </a:solidFill>
              </a:rPr>
              <a:t>infrastructure</a:t>
            </a:r>
            <a:r>
              <a:rPr lang="es-ES_tradnl" baseline="0" dirty="0" smtClean="0">
                <a:solidFill>
                  <a:prstClr val="black"/>
                </a:solidFill>
              </a:rPr>
              <a:t> </a:t>
            </a:r>
            <a:r>
              <a:rPr lang="es-ES_tradnl" baseline="0" dirty="0" err="1" smtClean="0">
                <a:solidFill>
                  <a:prstClr val="black"/>
                </a:solidFill>
              </a:rPr>
              <a:t>we</a:t>
            </a:r>
            <a:r>
              <a:rPr lang="es-ES_tradnl" baseline="0" dirty="0" smtClean="0">
                <a:solidFill>
                  <a:prstClr val="black"/>
                </a:solidFill>
              </a:rPr>
              <a:t> can </a:t>
            </a:r>
            <a:r>
              <a:rPr lang="es-ES_tradnl" baseline="0" dirty="0" err="1" smtClean="0">
                <a:solidFill>
                  <a:prstClr val="black"/>
                </a:solidFill>
              </a:rPr>
              <a:t>achieve</a:t>
            </a:r>
            <a:r>
              <a:rPr lang="es-ES_tradnl" baseline="0" dirty="0" smtClean="0">
                <a:solidFill>
                  <a:prstClr val="black"/>
                </a:solidFill>
              </a:rPr>
              <a:t> a</a:t>
            </a:r>
            <a:endParaRPr lang="es-ES_tradnl" dirty="0" smtClean="0">
              <a:solidFill>
                <a:prstClr val="black"/>
              </a:solidFill>
            </a:endParaRPr>
          </a:p>
          <a:p>
            <a:pPr defTabSz="931774">
              <a:defRPr/>
            </a:pPr>
            <a:r>
              <a:rPr lang="es-ES_tradnl" dirty="0" smtClean="0">
                <a:solidFill>
                  <a:prstClr val="black"/>
                </a:solidFill>
              </a:rPr>
              <a:t>Triple </a:t>
            </a:r>
            <a:r>
              <a:rPr lang="es-ES_tradnl" dirty="0" err="1" smtClean="0">
                <a:solidFill>
                  <a:prstClr val="black"/>
                </a:solidFill>
              </a:rPr>
              <a:t>bottom</a:t>
            </a:r>
            <a:r>
              <a:rPr lang="es-ES_tradnl" dirty="0" smtClean="0">
                <a:solidFill>
                  <a:prstClr val="black"/>
                </a:solidFill>
              </a:rPr>
              <a:t> line:</a:t>
            </a:r>
          </a:p>
          <a:p>
            <a:pPr marL="232943" indent="-232943" defTabSz="931774">
              <a:buFontTx/>
              <a:buAutoNum type="arabicPeriod"/>
              <a:defRPr/>
            </a:pPr>
            <a:r>
              <a:rPr lang="es-ES_tradnl" dirty="0" err="1" smtClean="0">
                <a:solidFill>
                  <a:prstClr val="black"/>
                </a:solidFill>
              </a:rPr>
              <a:t>Rivers</a:t>
            </a:r>
            <a:r>
              <a:rPr lang="es-ES_tradnl" dirty="0" smtClean="0">
                <a:solidFill>
                  <a:prstClr val="black"/>
                </a:solidFill>
              </a:rPr>
              <a:t> </a:t>
            </a:r>
            <a:r>
              <a:rPr lang="es-ES_tradnl" dirty="0" err="1" smtClean="0">
                <a:solidFill>
                  <a:prstClr val="black"/>
                </a:solidFill>
              </a:rPr>
              <a:t>healthier</a:t>
            </a:r>
            <a:r>
              <a:rPr lang="es-ES_tradnl" dirty="0" smtClean="0">
                <a:solidFill>
                  <a:prstClr val="black"/>
                </a:solidFill>
              </a:rPr>
              <a:t> - </a:t>
            </a:r>
            <a:r>
              <a:rPr lang="en-US" dirty="0" smtClean="0">
                <a:solidFill>
                  <a:prstClr val="black"/>
                </a:solidFill>
              </a:rPr>
              <a:t>Specifically we will achieve the 15% recovery target (20-30,000</a:t>
            </a:r>
            <a:r>
              <a:rPr lang="en-US" baseline="0" dirty="0" smtClean="0">
                <a:solidFill>
                  <a:prstClr val="black"/>
                </a:solidFill>
              </a:rPr>
              <a:t> acres)</a:t>
            </a:r>
            <a:r>
              <a:rPr lang="en-US" dirty="0" smtClean="0">
                <a:solidFill>
                  <a:prstClr val="black"/>
                </a:solidFill>
              </a:rPr>
              <a:t>….and PS fisheries will be open</a:t>
            </a:r>
          </a:p>
          <a:p>
            <a:pPr marL="232943" indent="-232943" defTabSz="931774">
              <a:buFontTx/>
              <a:buAutoNum type="arabicPeriod"/>
              <a:defRPr/>
            </a:pPr>
            <a:r>
              <a:rPr lang="es-ES_tradnl" dirty="0" err="1" smtClean="0">
                <a:solidFill>
                  <a:prstClr val="black"/>
                </a:solidFill>
              </a:rPr>
              <a:t>Communities</a:t>
            </a:r>
            <a:r>
              <a:rPr lang="es-ES_tradnl" dirty="0" smtClean="0">
                <a:solidFill>
                  <a:prstClr val="black"/>
                </a:solidFill>
              </a:rPr>
              <a:t> </a:t>
            </a:r>
            <a:r>
              <a:rPr lang="es-ES_tradnl" dirty="0" err="1" smtClean="0">
                <a:solidFill>
                  <a:prstClr val="black"/>
                </a:solidFill>
              </a:rPr>
              <a:t>safer</a:t>
            </a:r>
            <a:r>
              <a:rPr lang="es-ES_tradnl" dirty="0" smtClean="0">
                <a:solidFill>
                  <a:prstClr val="black"/>
                </a:solidFill>
              </a:rPr>
              <a:t> and more </a:t>
            </a:r>
            <a:r>
              <a:rPr lang="es-ES_tradnl" dirty="0" err="1" smtClean="0">
                <a:solidFill>
                  <a:prstClr val="black"/>
                </a:solidFill>
              </a:rPr>
              <a:t>resilient</a:t>
            </a:r>
            <a:r>
              <a:rPr lang="es-ES_tradnl" dirty="0" smtClean="0">
                <a:solidFill>
                  <a:prstClr val="black"/>
                </a:solidFill>
              </a:rPr>
              <a:t> – </a:t>
            </a:r>
            <a:r>
              <a:rPr lang="es-ES_tradnl" dirty="0" err="1" smtClean="0">
                <a:solidFill>
                  <a:prstClr val="black"/>
                </a:solidFill>
              </a:rPr>
              <a:t>the</a:t>
            </a:r>
            <a:r>
              <a:rPr lang="es-ES_tradnl" dirty="0" smtClean="0">
                <a:solidFill>
                  <a:prstClr val="black"/>
                </a:solidFill>
              </a:rPr>
              <a:t> </a:t>
            </a:r>
            <a:r>
              <a:rPr lang="es-ES_tradnl" dirty="0" err="1" smtClean="0">
                <a:solidFill>
                  <a:prstClr val="black"/>
                </a:solidFill>
              </a:rPr>
              <a:t>focus</a:t>
            </a:r>
            <a:r>
              <a:rPr lang="es-ES_tradnl" dirty="0" smtClean="0">
                <a:solidFill>
                  <a:prstClr val="black"/>
                </a:solidFill>
              </a:rPr>
              <a:t> </a:t>
            </a:r>
            <a:r>
              <a:rPr lang="es-ES_tradnl" dirty="0" err="1" smtClean="0">
                <a:solidFill>
                  <a:prstClr val="black"/>
                </a:solidFill>
              </a:rPr>
              <a:t>is</a:t>
            </a:r>
            <a:r>
              <a:rPr lang="es-ES_tradnl" dirty="0" smtClean="0">
                <a:solidFill>
                  <a:prstClr val="black"/>
                </a:solidFill>
              </a:rPr>
              <a:t> </a:t>
            </a:r>
            <a:r>
              <a:rPr lang="es-ES_tradnl" dirty="0" err="1" smtClean="0">
                <a:solidFill>
                  <a:prstClr val="black"/>
                </a:solidFill>
              </a:rPr>
              <a:t>on</a:t>
            </a:r>
            <a:r>
              <a:rPr lang="es-ES_tradnl" dirty="0" smtClean="0">
                <a:solidFill>
                  <a:prstClr val="black"/>
                </a:solidFill>
              </a:rPr>
              <a:t> </a:t>
            </a:r>
            <a:r>
              <a:rPr lang="es-ES_tradnl" dirty="0" err="1" smtClean="0">
                <a:solidFill>
                  <a:prstClr val="black"/>
                </a:solidFill>
              </a:rPr>
              <a:t>advancing</a:t>
            </a:r>
            <a:r>
              <a:rPr lang="es-ES_tradnl" dirty="0" smtClean="0">
                <a:solidFill>
                  <a:prstClr val="black"/>
                </a:solidFill>
              </a:rPr>
              <a:t> MB </a:t>
            </a:r>
            <a:r>
              <a:rPr lang="es-ES_tradnl" dirty="0" err="1" smtClean="0">
                <a:solidFill>
                  <a:prstClr val="black"/>
                </a:solidFill>
              </a:rPr>
              <a:t>restoration</a:t>
            </a:r>
            <a:r>
              <a:rPr lang="es-ES_tradnl" dirty="0" smtClean="0">
                <a:solidFill>
                  <a:prstClr val="black"/>
                </a:solidFill>
              </a:rPr>
              <a:t> </a:t>
            </a:r>
            <a:r>
              <a:rPr lang="es-ES_tradnl" dirty="0" err="1" smtClean="0">
                <a:solidFill>
                  <a:prstClr val="black"/>
                </a:solidFill>
              </a:rPr>
              <a:t>projects</a:t>
            </a:r>
            <a:r>
              <a:rPr lang="es-ES_tradnl" dirty="0" smtClean="0">
                <a:solidFill>
                  <a:prstClr val="black"/>
                </a:solidFill>
              </a:rPr>
              <a:t> </a:t>
            </a:r>
            <a:r>
              <a:rPr lang="es-ES_tradnl" dirty="0" err="1" smtClean="0">
                <a:solidFill>
                  <a:prstClr val="black"/>
                </a:solidFill>
              </a:rPr>
              <a:t>that</a:t>
            </a:r>
            <a:r>
              <a:rPr lang="es-ES_tradnl" dirty="0" smtClean="0">
                <a:solidFill>
                  <a:prstClr val="black"/>
                </a:solidFill>
              </a:rPr>
              <a:t> </a:t>
            </a:r>
            <a:r>
              <a:rPr lang="es-ES_tradnl" dirty="0" err="1" smtClean="0">
                <a:solidFill>
                  <a:prstClr val="black"/>
                </a:solidFill>
              </a:rPr>
              <a:t>assist</a:t>
            </a:r>
            <a:r>
              <a:rPr lang="es-ES_tradnl" dirty="0" smtClean="0">
                <a:solidFill>
                  <a:prstClr val="black"/>
                </a:solidFill>
              </a:rPr>
              <a:t> </a:t>
            </a:r>
            <a:r>
              <a:rPr lang="es-ES_tradnl" dirty="0" err="1" smtClean="0">
                <a:solidFill>
                  <a:prstClr val="black"/>
                </a:solidFill>
              </a:rPr>
              <a:t>people</a:t>
            </a:r>
            <a:r>
              <a:rPr lang="es-ES_tradnl" dirty="0" smtClean="0">
                <a:solidFill>
                  <a:prstClr val="black"/>
                </a:solidFill>
              </a:rPr>
              <a:t> </a:t>
            </a:r>
            <a:r>
              <a:rPr lang="es-ES_tradnl" dirty="0" err="1" smtClean="0">
                <a:solidFill>
                  <a:prstClr val="black"/>
                </a:solidFill>
              </a:rPr>
              <a:t>out</a:t>
            </a:r>
            <a:r>
              <a:rPr lang="es-ES_tradnl" dirty="0" smtClean="0">
                <a:solidFill>
                  <a:prstClr val="black"/>
                </a:solidFill>
              </a:rPr>
              <a:t> of </a:t>
            </a:r>
            <a:r>
              <a:rPr lang="es-ES_tradnl" dirty="0" err="1" smtClean="0">
                <a:solidFill>
                  <a:prstClr val="black"/>
                </a:solidFill>
              </a:rPr>
              <a:t>harms</a:t>
            </a:r>
            <a:r>
              <a:rPr lang="es-ES_tradnl" dirty="0" smtClean="0">
                <a:solidFill>
                  <a:prstClr val="black"/>
                </a:solidFill>
              </a:rPr>
              <a:t> </a:t>
            </a:r>
            <a:r>
              <a:rPr lang="es-ES_tradnl" dirty="0" err="1" smtClean="0">
                <a:solidFill>
                  <a:prstClr val="black"/>
                </a:solidFill>
              </a:rPr>
              <a:t>way</a:t>
            </a:r>
            <a:r>
              <a:rPr lang="es-ES_tradnl" dirty="0" smtClean="0">
                <a:solidFill>
                  <a:prstClr val="black"/>
                </a:solidFill>
              </a:rPr>
              <a:t> </a:t>
            </a:r>
            <a:r>
              <a:rPr lang="es-ES_tradnl" dirty="0" err="1" smtClean="0">
                <a:solidFill>
                  <a:prstClr val="black"/>
                </a:solidFill>
              </a:rPr>
              <a:t>or</a:t>
            </a:r>
            <a:r>
              <a:rPr lang="es-ES_tradnl" dirty="0" smtClean="0">
                <a:solidFill>
                  <a:prstClr val="black"/>
                </a:solidFill>
              </a:rPr>
              <a:t> set </a:t>
            </a:r>
            <a:r>
              <a:rPr lang="es-ES_tradnl" dirty="0" err="1" smtClean="0">
                <a:solidFill>
                  <a:prstClr val="black"/>
                </a:solidFill>
              </a:rPr>
              <a:t>levees</a:t>
            </a:r>
            <a:r>
              <a:rPr lang="es-ES_tradnl" dirty="0" smtClean="0">
                <a:solidFill>
                  <a:prstClr val="black"/>
                </a:solidFill>
              </a:rPr>
              <a:t> back </a:t>
            </a:r>
            <a:r>
              <a:rPr lang="es-ES_tradnl" dirty="0" err="1" smtClean="0">
                <a:solidFill>
                  <a:prstClr val="black"/>
                </a:solidFill>
              </a:rPr>
              <a:t>to</a:t>
            </a:r>
            <a:r>
              <a:rPr lang="es-ES_tradnl" dirty="0" smtClean="0">
                <a:solidFill>
                  <a:prstClr val="black"/>
                </a:solidFill>
              </a:rPr>
              <a:t> reduce </a:t>
            </a:r>
            <a:r>
              <a:rPr lang="es-ES_tradnl" dirty="0" err="1" smtClean="0">
                <a:solidFill>
                  <a:prstClr val="black"/>
                </a:solidFill>
              </a:rPr>
              <a:t>risks</a:t>
            </a:r>
            <a:r>
              <a:rPr lang="es-ES_tradnl" dirty="0" smtClean="0">
                <a:solidFill>
                  <a:prstClr val="black"/>
                </a:solidFill>
              </a:rPr>
              <a:t> of </a:t>
            </a:r>
            <a:r>
              <a:rPr lang="es-ES_tradnl" dirty="0" err="1" smtClean="0">
                <a:solidFill>
                  <a:prstClr val="black"/>
                </a:solidFill>
              </a:rPr>
              <a:t>overtopping</a:t>
            </a:r>
            <a:r>
              <a:rPr lang="es-ES_tradnl" dirty="0" smtClean="0">
                <a:solidFill>
                  <a:prstClr val="black"/>
                </a:solidFill>
              </a:rPr>
              <a:t> </a:t>
            </a:r>
            <a:r>
              <a:rPr lang="es-ES_tradnl" dirty="0" err="1" smtClean="0">
                <a:solidFill>
                  <a:prstClr val="black"/>
                </a:solidFill>
              </a:rPr>
              <a:t>or</a:t>
            </a:r>
            <a:r>
              <a:rPr lang="es-ES_tradnl" dirty="0" smtClean="0">
                <a:solidFill>
                  <a:prstClr val="black"/>
                </a:solidFill>
              </a:rPr>
              <a:t> </a:t>
            </a:r>
            <a:r>
              <a:rPr lang="es-ES_tradnl" dirty="0" err="1" smtClean="0">
                <a:solidFill>
                  <a:prstClr val="black"/>
                </a:solidFill>
              </a:rPr>
              <a:t>breaching</a:t>
            </a:r>
            <a:endParaRPr lang="es-ES_tradnl" dirty="0" smtClean="0">
              <a:solidFill>
                <a:prstClr val="black"/>
              </a:solidFill>
            </a:endParaRPr>
          </a:p>
          <a:p>
            <a:pPr marL="232943" indent="-232943" defTabSz="931774">
              <a:buFontTx/>
              <a:buAutoNum type="arabicPeriod"/>
              <a:defRPr/>
            </a:pPr>
            <a:r>
              <a:rPr lang="es-ES_tradnl" dirty="0" err="1" smtClean="0">
                <a:solidFill>
                  <a:prstClr val="black"/>
                </a:solidFill>
              </a:rPr>
              <a:t>Greater</a:t>
            </a:r>
            <a:r>
              <a:rPr lang="es-ES_tradnl" dirty="0" smtClean="0">
                <a:solidFill>
                  <a:prstClr val="black"/>
                </a:solidFill>
              </a:rPr>
              <a:t> ROI – </a:t>
            </a:r>
            <a:r>
              <a:rPr lang="es-ES_tradnl" dirty="0" err="1" smtClean="0">
                <a:solidFill>
                  <a:prstClr val="black"/>
                </a:solidFill>
              </a:rPr>
              <a:t>paradigm</a:t>
            </a:r>
            <a:r>
              <a:rPr lang="es-ES_tradnl" dirty="0" smtClean="0">
                <a:solidFill>
                  <a:prstClr val="black"/>
                </a:solidFill>
              </a:rPr>
              <a:t> </a:t>
            </a:r>
            <a:r>
              <a:rPr lang="es-ES_tradnl" dirty="0" err="1" smtClean="0">
                <a:solidFill>
                  <a:prstClr val="black"/>
                </a:solidFill>
              </a:rPr>
              <a:t>shift</a:t>
            </a:r>
            <a:r>
              <a:rPr lang="es-ES_tradnl" dirty="0" smtClean="0">
                <a:solidFill>
                  <a:prstClr val="black"/>
                </a:solidFill>
              </a:rPr>
              <a:t> in FP </a:t>
            </a:r>
            <a:r>
              <a:rPr lang="es-ES_tradnl" dirty="0" err="1" smtClean="0">
                <a:solidFill>
                  <a:prstClr val="black"/>
                </a:solidFill>
              </a:rPr>
              <a:t>mngt</a:t>
            </a:r>
            <a:r>
              <a:rPr lang="es-ES_tradnl" dirty="0" smtClean="0">
                <a:solidFill>
                  <a:prstClr val="black"/>
                </a:solidFill>
              </a:rPr>
              <a:t> - </a:t>
            </a:r>
            <a:r>
              <a:rPr lang="es-ES_tradnl" dirty="0" err="1" smtClean="0">
                <a:solidFill>
                  <a:prstClr val="black"/>
                </a:solidFill>
              </a:rPr>
              <a:t>instead</a:t>
            </a:r>
            <a:r>
              <a:rPr lang="es-ES_tradnl" dirty="0" smtClean="0">
                <a:solidFill>
                  <a:prstClr val="black"/>
                </a:solidFill>
              </a:rPr>
              <a:t> of </a:t>
            </a:r>
            <a:r>
              <a:rPr lang="es-ES_tradnl" dirty="0" err="1" smtClean="0">
                <a:solidFill>
                  <a:prstClr val="black"/>
                </a:solidFill>
              </a:rPr>
              <a:t>using</a:t>
            </a:r>
            <a:r>
              <a:rPr lang="es-ES_tradnl" dirty="0" smtClean="0">
                <a:solidFill>
                  <a:prstClr val="black"/>
                </a:solidFill>
              </a:rPr>
              <a:t> </a:t>
            </a:r>
            <a:r>
              <a:rPr lang="es-ES_tradnl" dirty="0" err="1" smtClean="0">
                <a:solidFill>
                  <a:prstClr val="black"/>
                </a:solidFill>
              </a:rPr>
              <a:t>conservation</a:t>
            </a:r>
            <a:r>
              <a:rPr lang="es-ES_tradnl" dirty="0" smtClean="0">
                <a:solidFill>
                  <a:prstClr val="black"/>
                </a:solidFill>
              </a:rPr>
              <a:t> </a:t>
            </a:r>
            <a:r>
              <a:rPr lang="es-ES_tradnl" dirty="0" err="1" smtClean="0">
                <a:solidFill>
                  <a:prstClr val="black"/>
                </a:solidFill>
              </a:rPr>
              <a:t>dollars</a:t>
            </a:r>
            <a:r>
              <a:rPr lang="es-ES_tradnl" dirty="0" smtClean="0">
                <a:solidFill>
                  <a:prstClr val="black"/>
                </a:solidFill>
              </a:rPr>
              <a:t> </a:t>
            </a:r>
            <a:r>
              <a:rPr lang="es-ES_tradnl" dirty="0" err="1" smtClean="0">
                <a:solidFill>
                  <a:prstClr val="black"/>
                </a:solidFill>
              </a:rPr>
              <a:t>to</a:t>
            </a:r>
            <a:r>
              <a:rPr lang="es-ES_tradnl" dirty="0" smtClean="0">
                <a:solidFill>
                  <a:prstClr val="black"/>
                </a:solidFill>
              </a:rPr>
              <a:t> </a:t>
            </a:r>
            <a:r>
              <a:rPr lang="es-ES_tradnl" dirty="0" err="1" smtClean="0">
                <a:solidFill>
                  <a:prstClr val="black"/>
                </a:solidFill>
              </a:rPr>
              <a:t>undue</a:t>
            </a:r>
            <a:r>
              <a:rPr lang="es-ES_tradnl" dirty="0" smtClean="0">
                <a:solidFill>
                  <a:prstClr val="black"/>
                </a:solidFill>
              </a:rPr>
              <a:t> </a:t>
            </a:r>
            <a:r>
              <a:rPr lang="es-ES_tradnl" dirty="0" err="1" smtClean="0">
                <a:solidFill>
                  <a:prstClr val="black"/>
                </a:solidFill>
              </a:rPr>
              <a:t>things</a:t>
            </a:r>
            <a:r>
              <a:rPr lang="es-ES_tradnl" dirty="0" smtClean="0">
                <a:solidFill>
                  <a:prstClr val="black"/>
                </a:solidFill>
              </a:rPr>
              <a:t> </a:t>
            </a:r>
            <a:r>
              <a:rPr lang="es-ES_tradnl" dirty="0" err="1" smtClean="0">
                <a:solidFill>
                  <a:prstClr val="black"/>
                </a:solidFill>
              </a:rPr>
              <a:t>paid</a:t>
            </a:r>
            <a:r>
              <a:rPr lang="es-ES_tradnl" dirty="0" smtClean="0">
                <a:solidFill>
                  <a:prstClr val="black"/>
                </a:solidFill>
              </a:rPr>
              <a:t> </a:t>
            </a:r>
            <a:r>
              <a:rPr lang="es-ES_tradnl" dirty="0" err="1" smtClean="0">
                <a:solidFill>
                  <a:prstClr val="black"/>
                </a:solidFill>
              </a:rPr>
              <a:t>for</a:t>
            </a:r>
            <a:r>
              <a:rPr lang="es-ES_tradnl" dirty="0" smtClean="0">
                <a:solidFill>
                  <a:prstClr val="black"/>
                </a:solidFill>
              </a:rPr>
              <a:t> </a:t>
            </a:r>
            <a:r>
              <a:rPr lang="es-ES_tradnl" dirty="0" err="1" smtClean="0">
                <a:solidFill>
                  <a:prstClr val="black"/>
                </a:solidFill>
              </a:rPr>
              <a:t>with</a:t>
            </a:r>
            <a:r>
              <a:rPr lang="es-ES_tradnl" dirty="0" smtClean="0">
                <a:solidFill>
                  <a:prstClr val="black"/>
                </a:solidFill>
              </a:rPr>
              <a:t> </a:t>
            </a:r>
            <a:r>
              <a:rPr lang="es-ES_tradnl" dirty="0" err="1" smtClean="0">
                <a:solidFill>
                  <a:prstClr val="black"/>
                </a:solidFill>
              </a:rPr>
              <a:t>infrastructrrue</a:t>
            </a:r>
            <a:r>
              <a:rPr lang="es-ES_tradnl" dirty="0" smtClean="0">
                <a:solidFill>
                  <a:prstClr val="black"/>
                </a:solidFill>
              </a:rPr>
              <a:t> </a:t>
            </a:r>
            <a:r>
              <a:rPr lang="es-ES_tradnl" dirty="0" err="1" smtClean="0">
                <a:solidFill>
                  <a:prstClr val="black"/>
                </a:solidFill>
              </a:rPr>
              <a:t>funding</a:t>
            </a:r>
            <a:r>
              <a:rPr lang="es-ES_tradnl" dirty="0" smtClean="0">
                <a:solidFill>
                  <a:prstClr val="black"/>
                </a:solidFill>
              </a:rPr>
              <a:t>, </a:t>
            </a:r>
            <a:r>
              <a:rPr lang="es-ES_tradnl" dirty="0" err="1" smtClean="0">
                <a:solidFill>
                  <a:prstClr val="black"/>
                </a:solidFill>
              </a:rPr>
              <a:t>integrated</a:t>
            </a:r>
            <a:r>
              <a:rPr lang="es-ES_tradnl" dirty="0" smtClean="0">
                <a:solidFill>
                  <a:prstClr val="black"/>
                </a:solidFill>
              </a:rPr>
              <a:t>, MB </a:t>
            </a:r>
            <a:r>
              <a:rPr lang="es-ES_tradnl" dirty="0" err="1" smtClean="0">
                <a:solidFill>
                  <a:prstClr val="black"/>
                </a:solidFill>
              </a:rPr>
              <a:t>project</a:t>
            </a:r>
            <a:r>
              <a:rPr lang="es-ES_tradnl" dirty="0" smtClean="0">
                <a:solidFill>
                  <a:prstClr val="black"/>
                </a:solidFill>
              </a:rPr>
              <a:t> </a:t>
            </a:r>
            <a:r>
              <a:rPr lang="es-ES_tradnl" dirty="0" err="1" smtClean="0">
                <a:solidFill>
                  <a:prstClr val="black"/>
                </a:solidFill>
              </a:rPr>
              <a:t>will</a:t>
            </a:r>
            <a:r>
              <a:rPr lang="es-ES_tradnl" dirty="0" smtClean="0">
                <a:solidFill>
                  <a:prstClr val="black"/>
                </a:solidFill>
              </a:rPr>
              <a:t> be </a:t>
            </a:r>
            <a:r>
              <a:rPr lang="es-ES_tradnl" dirty="0" err="1" smtClean="0">
                <a:solidFill>
                  <a:prstClr val="black"/>
                </a:solidFill>
              </a:rPr>
              <a:t>norm</a:t>
            </a:r>
            <a:r>
              <a:rPr lang="es-ES_tradnl" dirty="0" smtClean="0">
                <a:solidFill>
                  <a:prstClr val="black"/>
                </a:solidFill>
              </a:rPr>
              <a:t> </a:t>
            </a:r>
          </a:p>
          <a:p>
            <a:endParaRPr lang="en-US" dirty="0" smtClean="0"/>
          </a:p>
          <a:p>
            <a:r>
              <a:rPr lang="en-US" b="1" dirty="0" smtClean="0"/>
              <a:t>This is important to WA and the</a:t>
            </a:r>
            <a:r>
              <a:rPr lang="en-US" b="1" baseline="0" dirty="0" smtClean="0"/>
              <a:t> world because:</a:t>
            </a:r>
          </a:p>
          <a:p>
            <a:pPr marL="228600" indent="-228600">
              <a:buAutoNum type="arabicPeriod"/>
            </a:pPr>
            <a:r>
              <a:rPr lang="en-US" baseline="0" dirty="0" smtClean="0"/>
              <a:t>The world has been trying to achieve integrated floodplain </a:t>
            </a:r>
            <a:r>
              <a:rPr lang="en-US" baseline="0" dirty="0" smtClean="0"/>
              <a:t>management </a:t>
            </a:r>
            <a:r>
              <a:rPr lang="en-US" baseline="0" dirty="0" smtClean="0"/>
              <a:t>for decades with only </a:t>
            </a:r>
            <a:r>
              <a:rPr lang="en-US" baseline="0" dirty="0" smtClean="0"/>
              <a:t>marginal success.  </a:t>
            </a:r>
            <a:r>
              <a:rPr lang="en-US" baseline="0" dirty="0" smtClean="0"/>
              <a:t>We are laying the groundwork and have the enabling conditions (target; agency support; resources; consciousness, ESA/treaty rights) where we can really lead on this front.</a:t>
            </a:r>
          </a:p>
          <a:p>
            <a:pPr marL="228600" indent="-228600">
              <a:buAutoNum type="arabicPeriod"/>
            </a:pPr>
            <a:r>
              <a:rPr lang="en-US" baseline="0" dirty="0" smtClean="0"/>
              <a:t>Flooding is the most costly natural disaster in the world and climate change is making it worse and worse. </a:t>
            </a:r>
            <a:endParaRPr lang="en-US" baseline="0" dirty="0" smtClean="0"/>
          </a:p>
          <a:p>
            <a:pPr marL="228600" indent="-228600">
              <a:buAutoNum type="arabicPeriod"/>
            </a:pPr>
            <a:r>
              <a:rPr lang="en-US" baseline="0" dirty="0" smtClean="0"/>
              <a:t>If we can win even in the face of great econ growth/pressure; we can win not only without hurting the econ prospects of globally significant industry, but by partnering with them and leveraging their leadership; we can show a path to impacts while building global evangelists whose business practices and supply chains span dozens of countries and multiple continents. </a:t>
            </a:r>
          </a:p>
          <a:p>
            <a:pPr marL="228600" indent="-228600">
              <a:buAutoNum type="arabicPeriod"/>
            </a:pPr>
            <a:endParaRPr lang="en-US" baseline="0" dirty="0" smtClean="0"/>
          </a:p>
          <a:p>
            <a:pPr marL="0" indent="0">
              <a:buNone/>
            </a:pPr>
            <a:r>
              <a:rPr lang="en-US" baseline="0" dirty="0" smtClean="0"/>
              <a:t>In other words, it is a Global Challenge….to the extent that we are well positioned help address that challenge in PS, the lessons may have global applicability</a:t>
            </a:r>
          </a:p>
          <a:p>
            <a:pPr marL="0" indent="0">
              <a:buNone/>
            </a:pPr>
            <a:endParaRPr lang="en-US" baseline="0" dirty="0" smtClean="0"/>
          </a:p>
          <a:p>
            <a:pPr marL="0" indent="0">
              <a:buNone/>
            </a:pPr>
            <a:endParaRPr lang="en-US" baseline="0" dirty="0" smtClean="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1ADE2414-B4B2-4869-A023-27EAC300CC90}" type="slidenum">
              <a:rPr lang="en-US" smtClean="0"/>
              <a:t>6</a:t>
            </a:fld>
            <a:endParaRPr lang="en-US"/>
          </a:p>
        </p:txBody>
      </p:sp>
    </p:spTree>
    <p:extLst>
      <p:ext uri="{BB962C8B-B14F-4D97-AF65-F5344CB8AC3E}">
        <p14:creationId xmlns:p14="http://schemas.microsoft.com/office/powerpoint/2010/main" val="380963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main groups of decision</a:t>
            </a:r>
            <a:r>
              <a:rPr lang="en-US" baseline="0" dirty="0" smtClean="0"/>
              <a:t>-maker we’re focused on:</a:t>
            </a:r>
            <a:endParaRPr lang="en-US" dirty="0" smtClean="0"/>
          </a:p>
          <a:p>
            <a:endParaRPr lang="en-US" dirty="0" smtClean="0"/>
          </a:p>
          <a:p>
            <a:pPr marL="228600" indent="-228600">
              <a:buAutoNum type="arabicPeriod"/>
            </a:pPr>
            <a:r>
              <a:rPr lang="en-US" dirty="0" smtClean="0"/>
              <a:t>Those investing in floodplain</a:t>
            </a:r>
            <a:r>
              <a:rPr lang="en-US" baseline="0" dirty="0" smtClean="0"/>
              <a:t> </a:t>
            </a:r>
            <a:r>
              <a:rPr lang="en-US" baseline="0" dirty="0" err="1" smtClean="0"/>
              <a:t>mngt</a:t>
            </a:r>
            <a:r>
              <a:rPr lang="en-US" baseline="0" dirty="0" smtClean="0"/>
              <a:t>/infrastructure – the Funders - the state and federal agencies that fund the vast majority of floodplain infrastructure projects:</a:t>
            </a:r>
          </a:p>
          <a:p>
            <a:pPr marL="685800" lvl="1" indent="-228600">
              <a:buFont typeface="Arial" pitchFamily="34" charset="0"/>
              <a:buChar char="•"/>
            </a:pPr>
            <a:r>
              <a:rPr lang="en-US" baseline="0" dirty="0" smtClean="0"/>
              <a:t>Federal: US Army Corps, FEMA, EPA, NMFS, DOT</a:t>
            </a:r>
          </a:p>
          <a:p>
            <a:pPr marL="685800" lvl="1" indent="-228600">
              <a:buFont typeface="Arial" pitchFamily="34" charset="0"/>
              <a:buChar char="•"/>
            </a:pPr>
            <a:r>
              <a:rPr lang="en-US" baseline="0" dirty="0" smtClean="0"/>
              <a:t>State:  EMD, Ecology, WSDOT, local governments and flood districts</a:t>
            </a:r>
          </a:p>
          <a:p>
            <a:endParaRPr lang="en-US" baseline="0" dirty="0" smtClean="0"/>
          </a:p>
          <a:p>
            <a:r>
              <a:rPr lang="en-US" baseline="0" dirty="0" smtClean="0"/>
              <a:t>2. Those making decisions about what projects to build or how to manage flood/floodplain infrastructure</a:t>
            </a:r>
          </a:p>
          <a:p>
            <a:pPr marL="174708" indent="-174708">
              <a:buFontTx/>
              <a:buChar char="-"/>
            </a:pPr>
            <a:r>
              <a:rPr lang="en-US" baseline="0" dirty="0" smtClean="0"/>
              <a:t>Local governments and flood districts</a:t>
            </a:r>
          </a:p>
          <a:p>
            <a:endParaRPr lang="en-US" baseline="0" dirty="0" smtClean="0"/>
          </a:p>
          <a:p>
            <a:r>
              <a:rPr lang="en-US" baseline="0" dirty="0" smtClean="0"/>
              <a:t>(Ultimately need landowners on board, too, but they generally aren’t driving decisions about large scale infrastructure investments)</a:t>
            </a:r>
          </a:p>
          <a:p>
            <a:endParaRPr lang="en-US" dirty="0"/>
          </a:p>
        </p:txBody>
      </p:sp>
      <p:sp>
        <p:nvSpPr>
          <p:cNvPr id="4" name="Slide Number Placeholder 3"/>
          <p:cNvSpPr>
            <a:spLocks noGrp="1"/>
          </p:cNvSpPr>
          <p:nvPr>
            <p:ph type="sldNum" sz="quarter" idx="10"/>
          </p:nvPr>
        </p:nvSpPr>
        <p:spPr/>
        <p:txBody>
          <a:bodyPr/>
          <a:lstStyle/>
          <a:p>
            <a:fld id="{1ADE2414-B4B2-4869-A023-27EAC300CC90}" type="slidenum">
              <a:rPr lang="en-US" smtClean="0"/>
              <a:t>7</a:t>
            </a:fld>
            <a:endParaRPr lang="en-US"/>
          </a:p>
        </p:txBody>
      </p:sp>
    </p:spTree>
    <p:extLst>
      <p:ext uri="{BB962C8B-B14F-4D97-AF65-F5344CB8AC3E}">
        <p14:creationId xmlns:p14="http://schemas.microsoft.com/office/powerpoint/2010/main" val="3805591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TNC has invested $10 M implementing on-the-ground projects over the last three years that deliver habitat and reduced flood risk; so our job is partly to figure out how to better learn and leverage those</a:t>
            </a:r>
          </a:p>
          <a:p>
            <a:endParaRPr lang="en-US" baseline="0" dirty="0" smtClean="0"/>
          </a:p>
          <a:p>
            <a:r>
              <a:rPr lang="en-US" baseline="0" dirty="0" smtClean="0"/>
              <a:t>The </a:t>
            </a:r>
            <a:r>
              <a:rPr lang="en-US" baseline="0" dirty="0" smtClean="0"/>
              <a:t>overall strategy is to influence local, state and federal floodplain decision makers by integrating a multiple benefits framework into </a:t>
            </a:r>
            <a:r>
              <a:rPr lang="en-US" u="sng" baseline="0" dirty="0" smtClean="0"/>
              <a:t>project</a:t>
            </a:r>
            <a:r>
              <a:rPr lang="en-US" baseline="0" dirty="0" smtClean="0"/>
              <a:t>, </a:t>
            </a:r>
            <a:r>
              <a:rPr lang="en-US" u="sng" baseline="0" dirty="0" smtClean="0"/>
              <a:t>policy</a:t>
            </a:r>
            <a:r>
              <a:rPr lang="en-US" baseline="0" dirty="0" smtClean="0"/>
              <a:t> and </a:t>
            </a:r>
            <a:r>
              <a:rPr lang="en-US" u="sng" baseline="0" dirty="0" smtClean="0"/>
              <a:t>funding</a:t>
            </a:r>
            <a:r>
              <a:rPr lang="en-US" baseline="0" dirty="0" smtClean="0"/>
              <a:t> decisions.</a:t>
            </a:r>
          </a:p>
          <a:p>
            <a:r>
              <a:rPr lang="en-US" baseline="0" dirty="0" smtClean="0"/>
              <a:t>Right now we have distinct local stakeholders and project implementers and distinct state and federal agencies focused on singular aspects of floodplain management.  We have a </a:t>
            </a:r>
          </a:p>
          <a:p>
            <a:endParaRPr lang="en-US" baseline="0" dirty="0" smtClean="0"/>
          </a:p>
          <a:p>
            <a:pPr marL="174708" indent="-174708">
              <a:buFontTx/>
              <a:buChar char="-"/>
            </a:pPr>
            <a:r>
              <a:rPr lang="en-US" baseline="0" dirty="0" smtClean="0"/>
              <a:t>Two complementary strategies – one top-down; one bottom up; the other runs thru</a:t>
            </a:r>
          </a:p>
          <a:p>
            <a:pPr marL="640594" lvl="1" indent="-174708">
              <a:buFontTx/>
              <a:buChar char="-"/>
            </a:pPr>
            <a:r>
              <a:rPr lang="en-US" baseline="0" dirty="0" smtClean="0"/>
              <a:t>Coordinated investment: Align policies and funding programs (funnel diagram)</a:t>
            </a:r>
          </a:p>
          <a:p>
            <a:pPr marL="1106481" lvl="2" indent="-174708">
              <a:buFontTx/>
              <a:buChar char="-"/>
            </a:pPr>
            <a:r>
              <a:rPr lang="en-US" baseline="0" dirty="0" smtClean="0"/>
              <a:t>enable (PS FP assessment); funding (incentive); network of champions (lead)</a:t>
            </a:r>
          </a:p>
          <a:p>
            <a:pPr marL="640594" lvl="1" indent="-174708">
              <a:buFontTx/>
              <a:buChar char="-"/>
            </a:pPr>
            <a:r>
              <a:rPr lang="en-US" baseline="0" dirty="0" smtClean="0"/>
              <a:t>Build Capacity in implementers:  tools and support to advance multiple benefit projects </a:t>
            </a:r>
          </a:p>
          <a:p>
            <a:pPr marL="1106481" marR="0" lvl="2"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DSF (enable); smokejumpers (lead)</a:t>
            </a:r>
          </a:p>
          <a:p>
            <a:pPr marL="192081" marR="0" lvl="0"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And to support both of these…..One overarching support strategy</a:t>
            </a:r>
          </a:p>
          <a:p>
            <a:pPr marL="649281" marR="0" lvl="1" indent="-174708" algn="l" defTabSz="914400" rtl="0" eaLnBrk="1" fontAlgn="auto" latinLnBrk="0" hangingPunct="1">
              <a:lnSpc>
                <a:spcPct val="100000"/>
              </a:lnSpc>
              <a:spcBef>
                <a:spcPts val="0"/>
              </a:spcBef>
              <a:spcAft>
                <a:spcPts val="0"/>
              </a:spcAft>
              <a:buClrTx/>
              <a:buSzTx/>
              <a:buFontTx/>
              <a:buChar char="-"/>
              <a:tabLst/>
              <a:defRPr/>
            </a:pPr>
            <a:r>
              <a:rPr lang="en-US" baseline="0" dirty="0" smtClean="0"/>
              <a:t>Integrate:  we will build the scientific and economic information and tools to show how and were natural infrastructure makes the most sense…where investments in green or hybrid green-grey infrastructure solutions can meet multiple objectives</a:t>
            </a:r>
          </a:p>
          <a:p>
            <a:pPr marL="1106481" lvl="2" indent="-174708">
              <a:buFontTx/>
              <a:buChar char="-"/>
            </a:pPr>
            <a:endParaRPr lang="en-US" baseline="0" dirty="0" smtClean="0"/>
          </a:p>
          <a:p>
            <a:r>
              <a:rPr lang="en-US" baseline="0" dirty="0" smtClean="0"/>
              <a:t>(both of these depend on strong science, communications and external relations)</a:t>
            </a:r>
          </a:p>
          <a:p>
            <a:endParaRPr lang="en-US" baseline="0" dirty="0" smtClean="0"/>
          </a:p>
          <a:p>
            <a:endParaRPr lang="en-US" baseline="0" dirty="0" smtClean="0"/>
          </a:p>
          <a:p>
            <a:r>
              <a:rPr lang="en-US" baseline="0" dirty="0" smtClean="0"/>
              <a:t>Integrate</a:t>
            </a:r>
          </a:p>
          <a:p>
            <a:pPr marL="171450" indent="-171450">
              <a:buFontTx/>
              <a:buChar char="-"/>
            </a:pPr>
            <a:r>
              <a:rPr lang="en-US" baseline="0" dirty="0" smtClean="0"/>
              <a:t>Build awareness of </a:t>
            </a:r>
            <a:r>
              <a:rPr lang="en-US" baseline="0" dirty="0" err="1" smtClean="0"/>
              <a:t>advanteges</a:t>
            </a:r>
            <a:r>
              <a:rPr lang="en-US" baseline="0" dirty="0" smtClean="0"/>
              <a:t> of integrated projects</a:t>
            </a:r>
          </a:p>
          <a:p>
            <a:pPr marL="171450" indent="-171450">
              <a:buFontTx/>
              <a:buChar char="-"/>
            </a:pPr>
            <a:r>
              <a:rPr lang="en-US" baseline="0" dirty="0" smtClean="0"/>
              <a:t>Create tools of know for where and how these projects can occur on the ground</a:t>
            </a:r>
          </a:p>
          <a:p>
            <a:pPr marL="171450" indent="-171450">
              <a:buFontTx/>
              <a:buChar char="-"/>
            </a:pPr>
            <a:endParaRPr lang="en-US" baseline="0" dirty="0" smtClean="0"/>
          </a:p>
          <a:p>
            <a:pPr marL="0" indent="0">
              <a:buFontTx/>
              <a:buNone/>
            </a:pPr>
            <a:r>
              <a:rPr lang="en-US" baseline="0" dirty="0" smtClean="0"/>
              <a:t>Coordinate</a:t>
            </a:r>
          </a:p>
          <a:p>
            <a:pPr marL="171450" indent="-171450">
              <a:buFontTx/>
              <a:buChar char="-"/>
            </a:pPr>
            <a:r>
              <a:rPr lang="en-US" baseline="0" dirty="0" smtClean="0"/>
              <a:t>Align policies and funding programs so that funding decisions are coordinated</a:t>
            </a:r>
          </a:p>
          <a:p>
            <a:pPr marL="171450" indent="-171450">
              <a:buFontTx/>
              <a:buChar char="-"/>
            </a:pPr>
            <a:r>
              <a:rPr lang="en-US" baseline="0" dirty="0" smtClean="0"/>
              <a:t>This create the </a:t>
            </a:r>
            <a:r>
              <a:rPr lang="en-US" baseline="0" dirty="0" err="1" smtClean="0"/>
              <a:t>intenctive</a:t>
            </a:r>
            <a:r>
              <a:rPr lang="en-US" baseline="0" dirty="0" smtClean="0"/>
              <a:t> for natural infrastructure solutions</a:t>
            </a:r>
          </a:p>
          <a:p>
            <a:pPr marL="171450" indent="-171450">
              <a:buFontTx/>
              <a:buChar char="-"/>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fld id="{C13CC56F-9B87-4D2D-9C7F-A0BD15364D75}" type="slidenum">
              <a:rPr lang="en-US" smtClean="0"/>
              <a:t>8</a:t>
            </a:fld>
            <a:endParaRPr lang="en-US"/>
          </a:p>
        </p:txBody>
      </p:sp>
    </p:spTree>
    <p:extLst>
      <p:ext uri="{BB962C8B-B14F-4D97-AF65-F5344CB8AC3E}">
        <p14:creationId xmlns:p14="http://schemas.microsoft.com/office/powerpoint/2010/main" val="316056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prstClr val="black"/>
                </a:solidFill>
              </a:rPr>
              <a:t>SHOW IT WORKS</a:t>
            </a:r>
          </a:p>
          <a:p>
            <a:pPr defTabSz="931774">
              <a:defRPr/>
            </a:pPr>
            <a:r>
              <a:rPr lang="en-US" dirty="0" smtClean="0">
                <a:solidFill>
                  <a:prstClr val="black"/>
                </a:solidFill>
              </a:rPr>
              <a:t>- And</a:t>
            </a:r>
            <a:r>
              <a:rPr lang="en-US" baseline="0" dirty="0" smtClean="0">
                <a:solidFill>
                  <a:prstClr val="black"/>
                </a:solidFill>
              </a:rPr>
              <a:t> show where it can work</a:t>
            </a:r>
            <a:endParaRPr lang="en-US" dirty="0">
              <a:solidFill>
                <a:prstClr val="black"/>
              </a:solidFill>
            </a:endParaRPr>
          </a:p>
          <a:p>
            <a:endParaRPr lang="en-US" dirty="0">
              <a:solidFill>
                <a:prstClr val="black"/>
              </a:solidFill>
            </a:endParaRPr>
          </a:p>
          <a:p>
            <a:r>
              <a:rPr lang="en-US" dirty="0" smtClean="0">
                <a:solidFill>
                  <a:prstClr val="black"/>
                </a:solidFill>
              </a:rPr>
              <a:t>What kind of info </a:t>
            </a:r>
            <a:r>
              <a:rPr lang="en-US" dirty="0">
                <a:solidFill>
                  <a:prstClr val="black"/>
                </a:solidFill>
              </a:rPr>
              <a:t>needed? available</a:t>
            </a:r>
            <a:r>
              <a:rPr lang="en-US" dirty="0" smtClean="0">
                <a:solidFill>
                  <a:prstClr val="black"/>
                </a:solidFill>
              </a:rPr>
              <a:t>:?</a:t>
            </a:r>
          </a:p>
          <a:p>
            <a:pPr marL="171450" indent="-171450">
              <a:buFontTx/>
              <a:buChar char="-"/>
            </a:pPr>
            <a:r>
              <a:rPr lang="en-US" dirty="0" smtClean="0">
                <a:solidFill>
                  <a:prstClr val="black"/>
                </a:solidFill>
              </a:rPr>
              <a:t>In order to mainstream natural infrastructure we</a:t>
            </a:r>
            <a:r>
              <a:rPr lang="en-US" baseline="0" dirty="0" smtClean="0">
                <a:solidFill>
                  <a:prstClr val="black"/>
                </a:solidFill>
              </a:rPr>
              <a:t> need to be able to show conclusively that it makes good sense to incorporate natural infrastructure into floodplain management.  Two kinds of info</a:t>
            </a:r>
          </a:p>
          <a:p>
            <a:pPr marL="685800" lvl="1" indent="-228600">
              <a:buFont typeface="+mj-lt"/>
              <a:buAutoNum type="arabicPeriod"/>
            </a:pPr>
            <a:r>
              <a:rPr lang="en-US" baseline="0" dirty="0" smtClean="0">
                <a:solidFill>
                  <a:prstClr val="black"/>
                </a:solidFill>
              </a:rPr>
              <a:t>That it is a viable, practical model (political support secured; funding attained) </a:t>
            </a:r>
          </a:p>
          <a:p>
            <a:pPr marL="685800" lvl="1" indent="-228600">
              <a:buFont typeface="+mj-lt"/>
              <a:buAutoNum type="arabicPeriod"/>
            </a:pPr>
            <a:r>
              <a:rPr lang="en-US" baseline="0" dirty="0" smtClean="0">
                <a:solidFill>
                  <a:prstClr val="black"/>
                </a:solidFill>
              </a:rPr>
              <a:t>That it makes sense economically (that it is actually more cost-effective)</a:t>
            </a:r>
            <a:endParaRPr lang="en-US" dirty="0" smtClean="0">
              <a:solidFill>
                <a:prstClr val="black"/>
              </a:solidFill>
            </a:endParaRPr>
          </a:p>
          <a:p>
            <a:endParaRPr lang="en-US" dirty="0" smtClean="0">
              <a:solidFill>
                <a:prstClr val="black"/>
              </a:solidFill>
            </a:endParaRPr>
          </a:p>
          <a:p>
            <a:r>
              <a:rPr lang="en-US" dirty="0" smtClean="0">
                <a:solidFill>
                  <a:prstClr val="black"/>
                </a:solidFill>
              </a:rPr>
              <a:t>Is info available now? What being done?</a:t>
            </a:r>
            <a:endParaRPr lang="en-US" dirty="0">
              <a:solidFill>
                <a:prstClr val="black"/>
              </a:solidFill>
            </a:endParaRPr>
          </a:p>
          <a:p>
            <a:pPr marL="228600" indent="-228600">
              <a:buFont typeface="+mj-lt"/>
              <a:buAutoNum type="arabicPeriod"/>
            </a:pPr>
            <a:r>
              <a:rPr lang="en-US" dirty="0" smtClean="0">
                <a:solidFill>
                  <a:prstClr val="black"/>
                </a:solidFill>
              </a:rPr>
              <a:t>Yes:  Pilot </a:t>
            </a:r>
            <a:r>
              <a:rPr lang="en-US" dirty="0">
                <a:solidFill>
                  <a:prstClr val="black"/>
                </a:solidFill>
              </a:rPr>
              <a:t>project implemented successfully – </a:t>
            </a:r>
            <a:r>
              <a:rPr lang="en-US" dirty="0" smtClean="0">
                <a:solidFill>
                  <a:prstClr val="black"/>
                </a:solidFill>
              </a:rPr>
              <a:t>yes</a:t>
            </a:r>
            <a:r>
              <a:rPr lang="en-US" dirty="0">
                <a:solidFill>
                  <a:prstClr val="black"/>
                </a:solidFill>
              </a:rPr>
              <a:t>, avail now in a couple places </a:t>
            </a:r>
            <a:r>
              <a:rPr lang="en-US" dirty="0" smtClean="0">
                <a:solidFill>
                  <a:prstClr val="black"/>
                </a:solidFill>
              </a:rPr>
              <a:t>– these</a:t>
            </a:r>
            <a:r>
              <a:rPr lang="en-US" baseline="0" dirty="0" smtClean="0">
                <a:solidFill>
                  <a:prstClr val="black"/>
                </a:solidFill>
              </a:rPr>
              <a:t> pictures are from our Fisher Slough project, one of two integrated floodplain projects the Conservancy has implemented in the Skagit region – but also</a:t>
            </a:r>
            <a:r>
              <a:rPr lang="en-US" dirty="0" smtClean="0">
                <a:solidFill>
                  <a:prstClr val="black"/>
                </a:solidFill>
              </a:rPr>
              <a:t> </a:t>
            </a:r>
            <a:r>
              <a:rPr lang="en-US" dirty="0">
                <a:solidFill>
                  <a:prstClr val="black"/>
                </a:solidFill>
              </a:rPr>
              <a:t>trying to get more on ground</a:t>
            </a:r>
          </a:p>
          <a:p>
            <a:pPr marL="228600" indent="-228600">
              <a:buFont typeface="+mj-lt"/>
              <a:buAutoNum type="arabicPeriod"/>
            </a:pPr>
            <a:r>
              <a:rPr lang="en-US" dirty="0" smtClean="0"/>
              <a:t>No:  Building the Economic</a:t>
            </a:r>
            <a:r>
              <a:rPr lang="en-US" baseline="0" dirty="0" smtClean="0"/>
              <a:t> Case </a:t>
            </a:r>
          </a:p>
          <a:p>
            <a:pPr marL="628650" lvl="1" indent="-171450">
              <a:buFont typeface="Arial" pitchFamily="34" charset="0"/>
              <a:buChar char="•"/>
            </a:pPr>
            <a:r>
              <a:rPr lang="en-US" baseline="0" dirty="0" smtClean="0"/>
              <a:t>in process of evaluating what info most compelling to which audiences (</a:t>
            </a:r>
            <a:r>
              <a:rPr lang="en-US" baseline="0" dirty="0" err="1" smtClean="0"/>
              <a:t>boeing</a:t>
            </a:r>
            <a:r>
              <a:rPr lang="en-US" baseline="0" dirty="0" smtClean="0"/>
              <a:t> economics work)</a:t>
            </a:r>
          </a:p>
          <a:p>
            <a:pPr marL="628650" lvl="1" indent="-171450">
              <a:buFont typeface="Arial" pitchFamily="34" charset="0"/>
              <a:buChar char="•"/>
            </a:pPr>
            <a:r>
              <a:rPr lang="en-US" baseline="0" dirty="0" smtClean="0"/>
              <a:t>TNC-wide strategy </a:t>
            </a:r>
            <a:r>
              <a:rPr lang="en-US" baseline="0" dirty="0" err="1" smtClean="0"/>
              <a:t>mtg</a:t>
            </a:r>
            <a:r>
              <a:rPr lang="en-US" baseline="0" dirty="0" smtClean="0"/>
              <a:t> on topic </a:t>
            </a:r>
            <a:r>
              <a:rPr lang="en-US" baseline="0" dirty="0" err="1" smtClean="0"/>
              <a:t>thurs</a:t>
            </a:r>
            <a:r>
              <a:rPr lang="en-US" baseline="0" dirty="0" smtClean="0"/>
              <a:t> night</a:t>
            </a:r>
          </a:p>
          <a:p>
            <a:pPr marL="174708" indent="-174708">
              <a:buFontTx/>
              <a:buChar char="-"/>
            </a:pPr>
            <a:endParaRPr lang="en-US" baseline="0" dirty="0" smtClean="0"/>
          </a:p>
          <a:p>
            <a:r>
              <a:rPr lang="en-US" baseline="0" dirty="0" smtClean="0"/>
              <a:t>Ensuring audience getting info</a:t>
            </a:r>
          </a:p>
          <a:p>
            <a:pPr marL="174708" indent="-174708">
              <a:buFontTx/>
              <a:buChar char="-"/>
            </a:pPr>
            <a:r>
              <a:rPr lang="en-US" baseline="0" dirty="0" smtClean="0"/>
              <a:t>Many of agencies aware of projects</a:t>
            </a:r>
          </a:p>
          <a:p>
            <a:pPr marL="174708" indent="-174708">
              <a:buFontTx/>
              <a:buChar char="-"/>
            </a:pPr>
            <a:r>
              <a:rPr lang="en-US" baseline="0" dirty="0" smtClean="0"/>
              <a:t>We do not have a robust communications plan to get the info out</a:t>
            </a:r>
          </a:p>
          <a:p>
            <a:pPr marL="174708" indent="-174708">
              <a:buFontTx/>
              <a:buChar char="-"/>
            </a:pPr>
            <a:endParaRPr lang="en-US" baseline="0" dirty="0" smtClean="0"/>
          </a:p>
          <a:p>
            <a:pPr marL="0" indent="0">
              <a:buFontTx/>
              <a:buNone/>
            </a:pPr>
            <a:r>
              <a:rPr lang="en-US" baseline="0" dirty="0" smtClean="0"/>
              <a:t>Are there good Examples?</a:t>
            </a:r>
          </a:p>
          <a:p>
            <a:pPr marL="171450" indent="-171450">
              <a:buFontTx/>
              <a:buChar char="-"/>
            </a:pPr>
            <a:r>
              <a:rPr lang="en-US" baseline="0" dirty="0" smtClean="0"/>
              <a:t>Growing number of demonstration projects</a:t>
            </a:r>
          </a:p>
          <a:p>
            <a:pPr marL="171450" indent="-171450">
              <a:buFontTx/>
              <a:buChar char="-"/>
            </a:pPr>
            <a:r>
              <a:rPr lang="en-US" baseline="0" dirty="0" smtClean="0"/>
              <a:t>Yes, but we want to see more and more natural infrastructure projects in more and more counties/watersheds so that green infrastructure or green-grey infrastructure becomes the status quo throughout Puget Sound</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1ADE2414-B4B2-4869-A023-27EAC300CC90}" type="slidenum">
              <a:rPr lang="en-US" smtClean="0"/>
              <a:t>9</a:t>
            </a:fld>
            <a:endParaRPr lang="en-US"/>
          </a:p>
        </p:txBody>
      </p:sp>
    </p:spTree>
    <p:extLst>
      <p:ext uri="{BB962C8B-B14F-4D97-AF65-F5344CB8AC3E}">
        <p14:creationId xmlns:p14="http://schemas.microsoft.com/office/powerpoint/2010/main" val="389957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27603D72-E595-4162-92DD-86E1F5835FFD}" type="datetimeFigureOut">
              <a:rPr lang="en-US" smtClean="0"/>
              <a:t>5/28/2013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8C4FB-E39B-4B82-BA9D-D34772102158}" type="slidenum">
              <a:rPr lang="en-US" smtClean="0"/>
              <a:t>‹#›</a:t>
            </a:fld>
            <a:endParaRPr lang="en-US"/>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03D72-E595-4162-92DD-86E1F5835FFD}" type="datetimeFigureOut">
              <a:rPr lang="en-US" smtClean="0"/>
              <a:t>5/28/2013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8C4FB-E39B-4B82-BA9D-D3477210215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03D72-E595-4162-92DD-86E1F5835FFD}" type="datetimeFigureOut">
              <a:rPr lang="en-US" smtClean="0"/>
              <a:t>5/28/2013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8C4FB-E39B-4B82-BA9D-D3477210215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603D72-E595-4162-92DD-86E1F5835FFD}" type="datetimeFigureOut">
              <a:rPr lang="en-US" smtClean="0"/>
              <a:t>5/28/2013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78C4FB-E39B-4B82-BA9D-D3477210215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27603D72-E595-4162-92DD-86E1F5835FFD}" type="datetimeFigureOut">
              <a:rPr lang="en-US" smtClean="0"/>
              <a:t>5/28/2013</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fld id="{F878C4FB-E39B-4B82-BA9D-D3477210215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603D72-E595-4162-92DD-86E1F5835FFD}" type="datetimeFigureOut">
              <a:rPr lang="en-US" smtClean="0"/>
              <a:t>5/28/2013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8C4FB-E39B-4B82-BA9D-D3477210215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603D72-E595-4162-92DD-86E1F5835FFD}" type="datetimeFigureOut">
              <a:rPr lang="en-US" smtClean="0"/>
              <a:t>5/28/2013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78C4FB-E39B-4B82-BA9D-D3477210215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603D72-E595-4162-92DD-86E1F5835FFD}" type="datetimeFigureOut">
              <a:rPr lang="en-US" smtClean="0"/>
              <a:t>5/28/2013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78C4FB-E39B-4B82-BA9D-D3477210215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603D72-E595-4162-92DD-86E1F5835FFD}" type="datetimeFigureOut">
              <a:rPr lang="en-US" smtClean="0"/>
              <a:t>5/28/2013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78C4FB-E39B-4B82-BA9D-D3477210215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7603D72-E595-4162-92DD-86E1F5835FFD}" type="datetimeFigureOut">
              <a:rPr lang="en-US" smtClean="0"/>
              <a:t>5/28/2013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8C4FB-E39B-4B82-BA9D-D34772102158}" type="slidenum">
              <a:rPr lang="en-US" smtClean="0"/>
              <a:t>‹#›</a:t>
            </a:fld>
            <a:endParaRPr lang="en-US"/>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27603D72-E595-4162-92DD-86E1F5835FFD}" type="datetimeFigureOut">
              <a:rPr lang="en-US" smtClean="0"/>
              <a:t>5/28/2013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78C4FB-E39B-4B82-BA9D-D34772102158}" type="slidenum">
              <a:rPr lang="en-US" smtClean="0"/>
              <a:t>‹#›</a:t>
            </a:fld>
            <a:endParaRPr lang="en-US"/>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27603D72-E595-4162-92DD-86E1F5835FFD}" type="datetimeFigureOut">
              <a:rPr lang="en-US" smtClean="0"/>
              <a:t>5/28/2013</a:t>
            </a:fld>
            <a:endParaRPr lang="en-US"/>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878C4FB-E39B-4B82-BA9D-D34772102158}"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6"/>
            <a:ext cx="9217564" cy="6860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455882" y="4191000"/>
            <a:ext cx="8305800" cy="2362200"/>
          </a:xfrm>
        </p:spPr>
        <p:txBody>
          <a:bodyPr>
            <a:normAutofit fontScale="85000" lnSpcReduction="10000"/>
          </a:bodyPr>
          <a:lstStyle/>
          <a:p>
            <a:pPr lvl="0" algn="l">
              <a:spcBef>
                <a:spcPts val="0"/>
              </a:spcBef>
            </a:pPr>
            <a:r>
              <a:rPr lang="en-US" sz="5200" dirty="0" smtClean="0">
                <a:solidFill>
                  <a:srgbClr val="DBF5F9"/>
                </a:solidFill>
                <a:latin typeface="Tw Cen MT"/>
              </a:rPr>
              <a:t>Puget Sound Floodplains </a:t>
            </a:r>
            <a:r>
              <a:rPr lang="en-US" sz="5200" dirty="0">
                <a:solidFill>
                  <a:srgbClr val="DBF5F9"/>
                </a:solidFill>
                <a:latin typeface="Tw Cen MT"/>
              </a:rPr>
              <a:t>by </a:t>
            </a:r>
            <a:r>
              <a:rPr lang="en-US" sz="5200" dirty="0" smtClean="0">
                <a:solidFill>
                  <a:srgbClr val="DBF5F9"/>
                </a:solidFill>
                <a:latin typeface="Tw Cen MT"/>
              </a:rPr>
              <a:t>Design</a:t>
            </a:r>
          </a:p>
          <a:p>
            <a:pPr lvl="0" algn="l">
              <a:spcBef>
                <a:spcPts val="0"/>
              </a:spcBef>
            </a:pPr>
            <a:r>
              <a:rPr lang="en-US" sz="3800" dirty="0" smtClean="0">
                <a:solidFill>
                  <a:srgbClr val="DBF5F9"/>
                </a:solidFill>
                <a:latin typeface="Tw Cen MT"/>
              </a:rPr>
              <a:t>A </a:t>
            </a:r>
            <a:r>
              <a:rPr lang="en-US" sz="3800" dirty="0">
                <a:solidFill>
                  <a:srgbClr val="DBF5F9"/>
                </a:solidFill>
                <a:latin typeface="Tw Cen MT"/>
              </a:rPr>
              <a:t>multi-agency, multi-benefits approach to </a:t>
            </a:r>
            <a:r>
              <a:rPr lang="en-US" sz="3800" dirty="0" smtClean="0">
                <a:solidFill>
                  <a:srgbClr val="DBF5F9"/>
                </a:solidFill>
                <a:latin typeface="Tw Cen MT"/>
              </a:rPr>
              <a:t>floodplain management</a:t>
            </a:r>
            <a:endParaRPr lang="en-US" sz="3800" dirty="0">
              <a:solidFill>
                <a:srgbClr val="DBF5F9"/>
              </a:solidFill>
              <a:latin typeface="Tw Cen MT"/>
            </a:endParaRPr>
          </a:p>
          <a:p>
            <a:pPr lvl="0" algn="l">
              <a:spcBef>
                <a:spcPts val="0"/>
              </a:spcBef>
            </a:pPr>
            <a:endParaRPr lang="en-US" sz="2000" dirty="0">
              <a:solidFill>
                <a:srgbClr val="DBF5F9"/>
              </a:solidFill>
              <a:latin typeface="Tw Cen MT"/>
            </a:endParaRPr>
          </a:p>
          <a:p>
            <a:pPr lvl="0" algn="l">
              <a:spcBef>
                <a:spcPts val="0"/>
              </a:spcBef>
            </a:pPr>
            <a:r>
              <a:rPr lang="en-US" sz="2800" dirty="0" smtClean="0">
                <a:solidFill>
                  <a:srgbClr val="DBF5F9"/>
                </a:solidFill>
                <a:latin typeface="Tw Cen MT"/>
              </a:rPr>
              <a:t>Initiating Partners:  TNC</a:t>
            </a:r>
            <a:r>
              <a:rPr lang="en-US" sz="2800" dirty="0">
                <a:solidFill>
                  <a:srgbClr val="DBF5F9"/>
                </a:solidFill>
                <a:latin typeface="Tw Cen MT"/>
              </a:rPr>
              <a:t>, PSP, USGS, FEMA, NOAA, EPA, Ecology</a:t>
            </a:r>
            <a:endParaRPr lang="en-US" sz="1800" dirty="0">
              <a:solidFill>
                <a:srgbClr val="DBF5F9"/>
              </a:solidFill>
              <a:latin typeface="Tw Cen MT"/>
            </a:endParaRPr>
          </a:p>
        </p:txBody>
      </p:sp>
    </p:spTree>
    <p:extLst>
      <p:ext uri="{BB962C8B-B14F-4D97-AF65-F5344CB8AC3E}">
        <p14:creationId xmlns:p14="http://schemas.microsoft.com/office/powerpoint/2010/main" val="29112182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3978886"/>
            <a:ext cx="2945476" cy="285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65"/>
          <a:stretch/>
        </p:blipFill>
        <p:spPr bwMode="auto">
          <a:xfrm>
            <a:off x="3352800" y="135775"/>
            <a:ext cx="5638800" cy="4116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0"/>
            <a:ext cx="8763000" cy="1143000"/>
          </a:xfrm>
        </p:spPr>
        <p:txBody>
          <a:bodyPr/>
          <a:lstStyle/>
          <a:p>
            <a:r>
              <a:rPr lang="es-ES_tradnl" sz="4400" dirty="0" smtClean="0"/>
              <a:t>INFORM</a:t>
            </a:r>
            <a:endParaRPr lang="en-US" dirty="0"/>
          </a:p>
        </p:txBody>
      </p:sp>
      <p:pic>
        <p:nvPicPr>
          <p:cNvPr id="2052" name="Picture 4"/>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a:stretch/>
        </p:blipFill>
        <p:spPr bwMode="auto">
          <a:xfrm>
            <a:off x="98355" y="3124200"/>
            <a:ext cx="6302445" cy="3609190"/>
          </a:xfrm>
          <a:prstGeom prst="rect">
            <a:avLst/>
          </a:prstGeom>
          <a:noFill/>
          <a:ln w="9525">
            <a:solidFill>
              <a:schemeClr val="accent1">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0456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763000" cy="1143000"/>
          </a:xfrm>
        </p:spPr>
        <p:txBody>
          <a:bodyPr/>
          <a:lstStyle/>
          <a:p>
            <a:r>
              <a:rPr lang="es-ES_tradnl" sz="4400" dirty="0" smtClean="0"/>
              <a:t>ENABLE</a:t>
            </a:r>
            <a:endParaRPr lang="en-US" dirty="0"/>
          </a:p>
        </p:txBody>
      </p:sp>
      <p:sp>
        <p:nvSpPr>
          <p:cNvPr id="3" name="Content Placeholder 2"/>
          <p:cNvSpPr>
            <a:spLocks noGrp="1"/>
          </p:cNvSpPr>
          <p:nvPr>
            <p:ph idx="1"/>
          </p:nvPr>
        </p:nvSpPr>
        <p:spPr/>
        <p:txBody>
          <a:bodyPr/>
          <a:lstStyle/>
          <a:p>
            <a:r>
              <a:rPr lang="en-US" dirty="0" smtClean="0"/>
              <a:t>Smokejumpers</a:t>
            </a:r>
          </a:p>
          <a:p>
            <a:r>
              <a:rPr lang="en-US" dirty="0" smtClean="0"/>
              <a:t>Decision Support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2514600"/>
            <a:ext cx="60960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489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1143000"/>
          </a:xfrm>
        </p:spPr>
        <p:txBody>
          <a:bodyPr/>
          <a:lstStyle/>
          <a:p>
            <a:r>
              <a:rPr lang="es-ES_tradnl" sz="4400" dirty="0" smtClean="0"/>
              <a:t>INCENTIVIZE</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14600" y="1676400"/>
            <a:ext cx="6534246" cy="5049191"/>
          </a:xfrm>
        </p:spPr>
      </p:pic>
      <p:sp>
        <p:nvSpPr>
          <p:cNvPr id="4" name="Rectangle 3"/>
          <p:cNvSpPr/>
          <p:nvPr/>
        </p:nvSpPr>
        <p:spPr>
          <a:xfrm>
            <a:off x="304800" y="1600200"/>
            <a:ext cx="2590800" cy="2160591"/>
          </a:xfrm>
          <a:prstGeom prst="rect">
            <a:avLst/>
          </a:prstGeom>
        </p:spPr>
        <p:txBody>
          <a:bodyPr wrap="square">
            <a:spAutoFit/>
          </a:bodyPr>
          <a:lstStyle/>
          <a:p>
            <a:pPr marL="274320" lvl="0" indent="-274320">
              <a:spcBef>
                <a:spcPct val="20000"/>
              </a:spcBef>
              <a:buClr>
                <a:srgbClr val="0F6FC6">
                  <a:lumMod val="60000"/>
                  <a:lumOff val="40000"/>
                </a:srgbClr>
              </a:buClr>
              <a:buFont typeface="Arial" pitchFamily="34" charset="0"/>
              <a:buChar char="•"/>
            </a:pPr>
            <a:r>
              <a:rPr lang="en-US" sz="2400" dirty="0" smtClean="0">
                <a:solidFill>
                  <a:srgbClr val="DBF5F9"/>
                </a:solidFill>
              </a:rPr>
              <a:t>Align resources</a:t>
            </a:r>
          </a:p>
          <a:p>
            <a:pPr marL="731520" lvl="1" indent="-274320">
              <a:spcBef>
                <a:spcPct val="20000"/>
              </a:spcBef>
              <a:buClr>
                <a:srgbClr val="0F6FC6">
                  <a:lumMod val="60000"/>
                  <a:lumOff val="40000"/>
                </a:srgbClr>
              </a:buClr>
              <a:buFont typeface="Arial" pitchFamily="34" charset="0"/>
              <a:buChar char="•"/>
            </a:pPr>
            <a:r>
              <a:rPr lang="en-US" sz="2400" dirty="0" smtClean="0">
                <a:solidFill>
                  <a:srgbClr val="DBF5F9"/>
                </a:solidFill>
              </a:rPr>
              <a:t>Funding</a:t>
            </a:r>
          </a:p>
          <a:p>
            <a:pPr marL="731520" lvl="1" indent="-274320">
              <a:spcBef>
                <a:spcPct val="20000"/>
              </a:spcBef>
              <a:buClr>
                <a:srgbClr val="0F6FC6">
                  <a:lumMod val="60000"/>
                  <a:lumOff val="40000"/>
                </a:srgbClr>
              </a:buClr>
              <a:buFont typeface="Arial" pitchFamily="34" charset="0"/>
              <a:buChar char="•"/>
            </a:pPr>
            <a:r>
              <a:rPr lang="en-US" sz="2400" dirty="0" smtClean="0">
                <a:solidFill>
                  <a:srgbClr val="DBF5F9"/>
                </a:solidFill>
              </a:rPr>
              <a:t>Policy</a:t>
            </a:r>
          </a:p>
          <a:p>
            <a:pPr marL="274320" lvl="0" indent="-274320">
              <a:spcBef>
                <a:spcPct val="20000"/>
              </a:spcBef>
              <a:buClr>
                <a:srgbClr val="0F6FC6">
                  <a:lumMod val="60000"/>
                  <a:lumOff val="40000"/>
                </a:srgbClr>
              </a:buClr>
              <a:buFont typeface="Arial" pitchFamily="34" charset="0"/>
              <a:buChar char="•"/>
            </a:pPr>
            <a:r>
              <a:rPr lang="en-US" sz="2400" dirty="0" smtClean="0">
                <a:solidFill>
                  <a:srgbClr val="DBF5F9"/>
                </a:solidFill>
              </a:rPr>
              <a:t>Leverage new resources</a:t>
            </a:r>
            <a:endParaRPr lang="en-US" sz="2400" dirty="0">
              <a:solidFill>
                <a:srgbClr val="DBF5F9"/>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04799"/>
            <a:ext cx="2547938" cy="191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5387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1143000"/>
          </a:xfrm>
        </p:spPr>
        <p:txBody>
          <a:bodyPr/>
          <a:lstStyle/>
          <a:p>
            <a:r>
              <a:rPr lang="es-ES_tradnl" sz="4400" dirty="0" smtClean="0"/>
              <a:t>LEAD</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0734" y="228600"/>
            <a:ext cx="5510893"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95016"/>
            <a:ext cx="5181600" cy="383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29627" y="4876800"/>
            <a:ext cx="3276600" cy="1384995"/>
          </a:xfrm>
          <a:prstGeom prst="rect">
            <a:avLst/>
          </a:prstGeom>
          <a:noFill/>
        </p:spPr>
        <p:txBody>
          <a:bodyPr wrap="square" rtlCol="0">
            <a:spAutoFit/>
          </a:bodyPr>
          <a:lstStyle/>
          <a:p>
            <a:pPr marL="285750" indent="-285750">
              <a:buFont typeface="Arial" pitchFamily="34" charset="0"/>
              <a:buChar char="•"/>
            </a:pPr>
            <a:r>
              <a:rPr lang="en-US" sz="2800" dirty="0" smtClean="0"/>
              <a:t>State agency leadership</a:t>
            </a:r>
          </a:p>
          <a:p>
            <a:pPr marL="285750" indent="-285750">
              <a:buFont typeface="Arial" pitchFamily="34" charset="0"/>
              <a:buChar char="•"/>
            </a:pPr>
            <a:r>
              <a:rPr lang="en-US" sz="2800" dirty="0" smtClean="0"/>
              <a:t>Political champions</a:t>
            </a:r>
            <a:endParaRPr lang="en-US" sz="2800" dirty="0"/>
          </a:p>
        </p:txBody>
      </p:sp>
    </p:spTree>
    <p:extLst>
      <p:ext uri="{BB962C8B-B14F-4D97-AF65-F5344CB8AC3E}">
        <p14:creationId xmlns:p14="http://schemas.microsoft.com/office/powerpoint/2010/main" val="325068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4763"/>
            <a:ext cx="9334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28600" y="0"/>
            <a:ext cx="8915400" cy="1143000"/>
          </a:xfrm>
        </p:spPr>
        <p:txBody>
          <a:bodyPr>
            <a:normAutofit/>
          </a:bodyPr>
          <a:lstStyle/>
          <a:p>
            <a:r>
              <a:rPr lang="es-ES_tradnl" dirty="0" smtClean="0"/>
              <a:t>CONCLUSION</a:t>
            </a:r>
            <a:endParaRPr lang="en-US" dirty="0"/>
          </a:p>
        </p:txBody>
      </p:sp>
      <p:sp>
        <p:nvSpPr>
          <p:cNvPr id="4" name="Content Placeholder 3"/>
          <p:cNvSpPr>
            <a:spLocks noGrp="1"/>
          </p:cNvSpPr>
          <p:nvPr>
            <p:ph idx="1"/>
          </p:nvPr>
        </p:nvSpPr>
        <p:spPr>
          <a:xfrm>
            <a:off x="457200" y="5867400"/>
            <a:ext cx="8229600" cy="563563"/>
          </a:xfrm>
        </p:spPr>
        <p:txBody>
          <a:bodyPr>
            <a:normAutofit lnSpcReduction="10000"/>
          </a:bodyPr>
          <a:lstStyle/>
          <a:p>
            <a:pPr marL="0" indent="0">
              <a:buNone/>
            </a:pPr>
            <a:r>
              <a:rPr lang="en-US" sz="3200" dirty="0" smtClean="0"/>
              <a:t>“It’s not complicated.  More (benefits) </a:t>
            </a:r>
            <a:r>
              <a:rPr lang="en-US" sz="3200" dirty="0" smtClean="0"/>
              <a:t>is better</a:t>
            </a:r>
            <a:r>
              <a:rPr lang="en-US" sz="3200" dirty="0" smtClean="0"/>
              <a:t>.”</a:t>
            </a:r>
            <a:endParaRPr lang="en-US" sz="3200" dirty="0"/>
          </a:p>
        </p:txBody>
      </p:sp>
    </p:spTree>
    <p:extLst>
      <p:ext uri="{BB962C8B-B14F-4D97-AF65-F5344CB8AC3E}">
        <p14:creationId xmlns:p14="http://schemas.microsoft.com/office/powerpoint/2010/main" val="2093385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57"/>
            <a:ext cx="9144000" cy="6845643"/>
          </a:xfrm>
          <a:prstGeom prst="rect">
            <a:avLst/>
          </a:prstGeom>
        </p:spPr>
      </p:pic>
    </p:spTree>
    <p:extLst>
      <p:ext uri="{BB962C8B-B14F-4D97-AF65-F5344CB8AC3E}">
        <p14:creationId xmlns:p14="http://schemas.microsoft.com/office/powerpoint/2010/main" val="657597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573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0" y="0"/>
            <a:ext cx="91772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87" y="3421626"/>
            <a:ext cx="5267828" cy="327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39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Rectangle 7"/>
          <p:cNvSpPr/>
          <p:nvPr/>
        </p:nvSpPr>
        <p:spPr>
          <a:xfrm>
            <a:off x="2286000" y="3105835"/>
            <a:ext cx="4572000" cy="369332"/>
          </a:xfrm>
          <a:prstGeom prst="rect">
            <a:avLst/>
          </a:prstGeom>
        </p:spPr>
        <p:txBody>
          <a:bodyPr>
            <a:spAutoFit/>
          </a:bodyPr>
          <a:lstStyle/>
          <a:p>
            <a:pPr marL="171450" indent="-171450">
              <a:buFontTx/>
              <a:buChar char="-"/>
            </a:pPr>
            <a:endParaRPr lang="en-US"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050" y="1179513"/>
            <a:ext cx="6565900" cy="449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216150"/>
            <a:ext cx="3262313"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5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674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10000" y="304800"/>
            <a:ext cx="5152845" cy="3231654"/>
          </a:xfrm>
          <a:prstGeom prst="rect">
            <a:avLst/>
          </a:prstGeom>
          <a:solidFill>
            <a:schemeClr val="accent1">
              <a:alpha val="50000"/>
            </a:schemeClr>
          </a:solidFill>
        </p:spPr>
        <p:txBody>
          <a:bodyPr wrap="square" rtlCol="0">
            <a:spAutoFit/>
          </a:bodyPr>
          <a:lstStyle/>
          <a:p>
            <a:r>
              <a:rPr lang="en-US" sz="4000" b="1" dirty="0" smtClean="0"/>
              <a:t>Key Outcomes</a:t>
            </a:r>
          </a:p>
          <a:p>
            <a:endParaRPr lang="en-US" sz="1600" dirty="0"/>
          </a:p>
          <a:p>
            <a:r>
              <a:rPr lang="en-US" sz="3600" b="1" u="sng" dirty="0" smtClean="0"/>
              <a:t>Triple bottom line:</a:t>
            </a:r>
          </a:p>
          <a:p>
            <a:pPr marL="571500" indent="-571500">
              <a:buFont typeface="Arial" pitchFamily="34" charset="0"/>
              <a:buChar char="•"/>
            </a:pPr>
            <a:r>
              <a:rPr lang="en-US" sz="3600" b="1" dirty="0" smtClean="0"/>
              <a:t>Healthier </a:t>
            </a:r>
            <a:r>
              <a:rPr lang="en-US" sz="3600" b="1" dirty="0" smtClean="0"/>
              <a:t>rivers</a:t>
            </a:r>
          </a:p>
          <a:p>
            <a:pPr marL="571500" indent="-571500">
              <a:buFont typeface="Arial" pitchFamily="34" charset="0"/>
              <a:buChar char="•"/>
            </a:pPr>
            <a:r>
              <a:rPr lang="en-US" sz="3600" b="1" dirty="0" smtClean="0"/>
              <a:t>Resilient communities</a:t>
            </a:r>
            <a:endParaRPr lang="en-US" sz="3600" b="1" dirty="0" smtClean="0"/>
          </a:p>
          <a:p>
            <a:pPr marL="571500" indent="-571500">
              <a:buFont typeface="Arial" pitchFamily="34" charset="0"/>
              <a:buChar char="•"/>
            </a:pPr>
            <a:r>
              <a:rPr lang="en-US" sz="3600" b="1" dirty="0" smtClean="0"/>
              <a:t>Greater ROI</a:t>
            </a:r>
            <a:endParaRPr lang="en-US" sz="3600" b="1" dirty="0"/>
          </a:p>
        </p:txBody>
      </p:sp>
    </p:spTree>
    <p:extLst>
      <p:ext uri="{BB962C8B-B14F-4D97-AF65-F5344CB8AC3E}">
        <p14:creationId xmlns:p14="http://schemas.microsoft.com/office/powerpoint/2010/main" val="342304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4800600"/>
            <a:ext cx="3505200" cy="1752600"/>
          </a:xfrm>
          <a:solidFill>
            <a:schemeClr val="accent1">
              <a:alpha val="49000"/>
            </a:schemeClr>
          </a:solidFill>
        </p:spPr>
        <p:txBody>
          <a:bodyPr>
            <a:normAutofit/>
          </a:bodyPr>
          <a:lstStyle/>
          <a:p>
            <a:r>
              <a:rPr lang="en-US" dirty="0" smtClean="0"/>
              <a:t>Key Audiences</a:t>
            </a:r>
            <a:br>
              <a:rPr lang="en-US" dirty="0" smtClean="0"/>
            </a:br>
            <a:r>
              <a:rPr lang="en-US" dirty="0" smtClean="0"/>
              <a:t>- </a:t>
            </a:r>
            <a:r>
              <a:rPr lang="en-US" dirty="0" smtClean="0"/>
              <a:t>Funders</a:t>
            </a:r>
            <a:r>
              <a:rPr lang="en-US" dirty="0" smtClean="0"/>
              <a:t/>
            </a:r>
            <a:br>
              <a:rPr lang="en-US" dirty="0" smtClean="0"/>
            </a:br>
            <a:r>
              <a:rPr lang="en-US" dirty="0" smtClean="0"/>
              <a:t>- Implementers</a:t>
            </a:r>
            <a:endParaRPr lang="en-US" dirty="0"/>
          </a:p>
        </p:txBody>
      </p:sp>
    </p:spTree>
    <p:extLst>
      <p:ext uri="{BB962C8B-B14F-4D97-AF65-F5344CB8AC3E}">
        <p14:creationId xmlns:p14="http://schemas.microsoft.com/office/powerpoint/2010/main" val="37469189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ifeasaceo.com/wp-content/uploads/2012/07/fun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5" y="2261234"/>
            <a:ext cx="3232035" cy="276796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703666" y="5584933"/>
            <a:ext cx="960099" cy="8514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553910" y="1388692"/>
            <a:ext cx="221722" cy="1148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132150" y="1615133"/>
            <a:ext cx="269760" cy="114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676525" y="141254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086225" y="156163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1178111"/>
            <a:ext cx="1700274" cy="954107"/>
          </a:xfrm>
          <a:prstGeom prst="rect">
            <a:avLst/>
          </a:prstGeom>
          <a:noFill/>
        </p:spPr>
        <p:txBody>
          <a:bodyPr wrap="square" rtlCol="0">
            <a:spAutoFit/>
          </a:bodyPr>
          <a:lstStyle/>
          <a:p>
            <a:r>
              <a:rPr lang="en-US" sz="2800" b="1" i="1" dirty="0" smtClean="0"/>
              <a:t>Integrate Objectives</a:t>
            </a:r>
            <a:endParaRPr lang="en-US" sz="2400" b="1" i="1" dirty="0" smtClean="0"/>
          </a:p>
        </p:txBody>
      </p:sp>
      <p:sp>
        <p:nvSpPr>
          <p:cNvPr id="30" name="TextBox 29"/>
          <p:cNvSpPr txBox="1"/>
          <p:nvPr/>
        </p:nvSpPr>
        <p:spPr>
          <a:xfrm>
            <a:off x="407944" y="5584933"/>
            <a:ext cx="1673330" cy="954107"/>
          </a:xfrm>
          <a:prstGeom prst="rect">
            <a:avLst/>
          </a:prstGeom>
          <a:noFill/>
        </p:spPr>
        <p:txBody>
          <a:bodyPr wrap="square" rtlCol="0">
            <a:spAutoFit/>
          </a:bodyPr>
          <a:lstStyle/>
          <a:p>
            <a:r>
              <a:rPr lang="en-US" sz="2800" b="1" i="1" dirty="0" smtClean="0"/>
              <a:t>Build Capacity</a:t>
            </a:r>
            <a:endParaRPr lang="en-US" sz="2400" b="1" i="1" dirty="0" smtClean="0"/>
          </a:p>
        </p:txBody>
      </p:sp>
      <p:sp>
        <p:nvSpPr>
          <p:cNvPr id="31" name="Oval 30"/>
          <p:cNvSpPr/>
          <p:nvPr/>
        </p:nvSpPr>
        <p:spPr>
          <a:xfrm>
            <a:off x="3652462" y="5624562"/>
            <a:ext cx="697793" cy="10887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897374" y="6061986"/>
            <a:ext cx="964400" cy="7047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3717513" y="1981200"/>
            <a:ext cx="191179"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4951457" y="1993650"/>
            <a:ext cx="173831"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4136465" y="1981200"/>
            <a:ext cx="2051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a:off x="3293676" y="1981200"/>
            <a:ext cx="20214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237225" y="838711"/>
            <a:ext cx="1157522" cy="1099962"/>
            <a:chOff x="2352816" y="729343"/>
            <a:chExt cx="1288522" cy="1195304"/>
          </a:xfrm>
        </p:grpSpPr>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76525" y="1435893"/>
              <a:ext cx="666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3102551" y="145970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767185" y="1098161"/>
              <a:ext cx="173830" cy="1654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352800" y="1162304"/>
              <a:ext cx="107249" cy="133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352816" y="729343"/>
              <a:ext cx="1288522" cy="119530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676524" y="733686"/>
              <a:ext cx="729900" cy="334454"/>
            </a:xfrm>
            <a:prstGeom prst="rect">
              <a:avLst/>
            </a:prstGeom>
            <a:noFill/>
          </p:spPr>
          <p:txBody>
            <a:bodyPr wrap="square" rtlCol="0">
              <a:spAutoFit/>
            </a:bodyPr>
            <a:lstStyle/>
            <a:p>
              <a:r>
                <a:rPr lang="en-US" sz="1400" b="1" dirty="0" smtClean="0"/>
                <a:t>FEMA</a:t>
              </a:r>
              <a:endParaRPr lang="en-US" sz="1400" b="1" dirty="0"/>
            </a:p>
          </p:txBody>
        </p:sp>
      </p:grpSp>
      <p:grpSp>
        <p:nvGrpSpPr>
          <p:cNvPr id="9" name="Group 8"/>
          <p:cNvGrpSpPr/>
          <p:nvPr/>
        </p:nvGrpSpPr>
        <p:grpSpPr>
          <a:xfrm>
            <a:off x="3272170" y="1032544"/>
            <a:ext cx="1238348" cy="895521"/>
            <a:chOff x="3103217" y="14414"/>
            <a:chExt cx="1238348" cy="895521"/>
          </a:xfrm>
        </p:grpSpPr>
        <p:sp>
          <p:nvSpPr>
            <p:cNvPr id="5" name="Oval 4"/>
            <p:cNvSpPr/>
            <p:nvPr/>
          </p:nvSpPr>
          <p:spPr>
            <a:xfrm flipH="1">
              <a:off x="3737229" y="398391"/>
              <a:ext cx="171463" cy="194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618478" y="675100"/>
              <a:ext cx="45719"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014640" y="321635"/>
              <a:ext cx="166662"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103217" y="14414"/>
              <a:ext cx="1238348" cy="89552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3414604" y="67356"/>
              <a:ext cx="758007" cy="307777"/>
            </a:xfrm>
            <a:prstGeom prst="rect">
              <a:avLst/>
            </a:prstGeom>
          </p:spPr>
          <p:txBody>
            <a:bodyPr wrap="square">
              <a:spAutoFit/>
            </a:bodyPr>
            <a:lstStyle/>
            <a:p>
              <a:r>
                <a:rPr lang="en-US" sz="1400" b="1" dirty="0" smtClean="0"/>
                <a:t>CORPS</a:t>
              </a:r>
              <a:endParaRPr lang="en-US" sz="1400" b="1" dirty="0"/>
            </a:p>
          </p:txBody>
        </p:sp>
      </p:grpSp>
      <p:sp>
        <p:nvSpPr>
          <p:cNvPr id="13" name="Oval 12"/>
          <p:cNvSpPr/>
          <p:nvPr/>
        </p:nvSpPr>
        <p:spPr>
          <a:xfrm>
            <a:off x="5298774" y="1436741"/>
            <a:ext cx="808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81034" y="1074337"/>
            <a:ext cx="98047" cy="1134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266039" y="1148336"/>
            <a:ext cx="227070" cy="1914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86656" y="1722956"/>
            <a:ext cx="117040" cy="1066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33337" y="1292439"/>
            <a:ext cx="347662" cy="252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442770" y="746045"/>
            <a:ext cx="1251557" cy="133299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5561844" y="1074337"/>
            <a:ext cx="1219956" cy="1147913"/>
            <a:chOff x="5133920" y="171129"/>
            <a:chExt cx="1046912" cy="1306194"/>
          </a:xfrm>
        </p:grpSpPr>
        <p:pic>
          <p:nvPicPr>
            <p:cNvPr id="1029"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908561" y="593151"/>
              <a:ext cx="163414" cy="142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5409389" y="546410"/>
              <a:ext cx="171031" cy="1940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474870" y="99192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133920" y="171129"/>
              <a:ext cx="1046912" cy="1306194"/>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450019" y="223820"/>
              <a:ext cx="504497" cy="331747"/>
            </a:xfrm>
            <a:prstGeom prst="rect">
              <a:avLst/>
            </a:prstGeom>
          </p:spPr>
          <p:txBody>
            <a:bodyPr wrap="none">
              <a:spAutoFit/>
            </a:bodyPr>
            <a:lstStyle/>
            <a:p>
              <a:r>
                <a:rPr lang="en-US" sz="1400" b="1" dirty="0" smtClean="0"/>
                <a:t>DOT</a:t>
              </a:r>
              <a:endParaRPr lang="en-US" sz="1400" b="1" dirty="0"/>
            </a:p>
          </p:txBody>
        </p:sp>
      </p:grpSp>
      <p:sp>
        <p:nvSpPr>
          <p:cNvPr id="45" name="Rectangle 44"/>
          <p:cNvSpPr/>
          <p:nvPr/>
        </p:nvSpPr>
        <p:spPr>
          <a:xfrm>
            <a:off x="4730774" y="781681"/>
            <a:ext cx="675551" cy="307777"/>
          </a:xfrm>
          <a:prstGeom prst="rect">
            <a:avLst/>
          </a:prstGeom>
        </p:spPr>
        <p:txBody>
          <a:bodyPr wrap="square">
            <a:spAutoFit/>
          </a:bodyPr>
          <a:lstStyle/>
          <a:p>
            <a:r>
              <a:rPr lang="en-US" sz="1400" b="1" dirty="0" smtClean="0"/>
              <a:t>NOAA</a:t>
            </a:r>
            <a:endParaRPr lang="en-US" sz="1400" b="1" dirty="0"/>
          </a:p>
        </p:txBody>
      </p:sp>
      <p:sp>
        <p:nvSpPr>
          <p:cNvPr id="56" name="Down Arrow 55"/>
          <p:cNvSpPr/>
          <p:nvPr/>
        </p:nvSpPr>
        <p:spPr>
          <a:xfrm>
            <a:off x="4118710" y="5008306"/>
            <a:ext cx="347662"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own Arrow 56"/>
          <p:cNvSpPr/>
          <p:nvPr/>
        </p:nvSpPr>
        <p:spPr>
          <a:xfrm>
            <a:off x="4569652" y="1993650"/>
            <a:ext cx="173831"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3"/>
          <p:cNvSpPr txBox="1">
            <a:spLocks noChangeArrowheads="1"/>
          </p:cNvSpPr>
          <p:nvPr/>
        </p:nvSpPr>
        <p:spPr bwMode="auto">
          <a:xfrm>
            <a:off x="270895" y="99891"/>
            <a:ext cx="8613188" cy="646331"/>
          </a:xfrm>
          <a:prstGeom prst="rect">
            <a:avLst/>
          </a:prstGeom>
          <a:gradFill>
            <a:gsLst>
              <a:gs pos="0">
                <a:srgbClr val="03D4A8"/>
              </a:gs>
              <a:gs pos="25000">
                <a:srgbClr val="21D6E0"/>
              </a:gs>
              <a:gs pos="75000">
                <a:srgbClr val="0087E6"/>
              </a:gs>
              <a:gs pos="100000">
                <a:srgbClr val="005CBF"/>
              </a:gs>
            </a:gsLst>
            <a:lin ang="16200000" scaled="0"/>
          </a:gradFill>
          <a:extLst/>
        </p:spPr>
        <p:style>
          <a:lnRef idx="1">
            <a:schemeClr val="dk1"/>
          </a:lnRef>
          <a:fillRef idx="2">
            <a:schemeClr val="dk1"/>
          </a:fillRef>
          <a:effectRef idx="1">
            <a:schemeClr val="dk1"/>
          </a:effectRef>
          <a:fontRef idx="minor">
            <a:schemeClr val="dk1"/>
          </a:fontRef>
        </p:style>
        <p:txBody>
          <a:bodyPr wrap="square">
            <a:sp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en-US" sz="3600" b="1" dirty="0" smtClean="0"/>
              <a:t>STRATEGY</a:t>
            </a:r>
            <a:r>
              <a:rPr lang="en-US" sz="3200" b="1" i="1" dirty="0" smtClean="0"/>
              <a:t>:  Integrate;  Coordinate;  Build Capacity</a:t>
            </a:r>
            <a:endParaRPr lang="en-US" sz="3200" b="1" i="1" dirty="0"/>
          </a:p>
        </p:txBody>
      </p:sp>
      <p:sp>
        <p:nvSpPr>
          <p:cNvPr id="3" name="Rectangle 2"/>
          <p:cNvSpPr/>
          <p:nvPr/>
        </p:nvSpPr>
        <p:spPr>
          <a:xfrm>
            <a:off x="369152" y="3352800"/>
            <a:ext cx="2228466" cy="954107"/>
          </a:xfrm>
          <a:prstGeom prst="rect">
            <a:avLst/>
          </a:prstGeom>
        </p:spPr>
        <p:txBody>
          <a:bodyPr wrap="square">
            <a:spAutoFit/>
          </a:bodyPr>
          <a:lstStyle/>
          <a:p>
            <a:r>
              <a:rPr lang="en-US" sz="2800" b="1" i="1" dirty="0" smtClean="0"/>
              <a:t>Coordinate Investments</a:t>
            </a:r>
          </a:p>
        </p:txBody>
      </p:sp>
      <p:sp>
        <p:nvSpPr>
          <p:cNvPr id="8" name="TextBox 7"/>
          <p:cNvSpPr txBox="1"/>
          <p:nvPr/>
        </p:nvSpPr>
        <p:spPr>
          <a:xfrm>
            <a:off x="7267967" y="1119274"/>
            <a:ext cx="1721285" cy="923330"/>
          </a:xfrm>
          <a:prstGeom prst="rect">
            <a:avLst/>
          </a:prstGeom>
          <a:noFill/>
        </p:spPr>
        <p:txBody>
          <a:bodyPr wrap="square" rtlCol="0">
            <a:spAutoFit/>
          </a:bodyPr>
          <a:lstStyle/>
          <a:p>
            <a:r>
              <a:rPr lang="en-US" dirty="0" smtClean="0"/>
              <a:t>BEFORE:  Small, single purpose projects</a:t>
            </a:r>
            <a:endParaRPr lang="en-US" dirty="0"/>
          </a:p>
        </p:txBody>
      </p:sp>
      <p:sp>
        <p:nvSpPr>
          <p:cNvPr id="15" name="Rectangle 14"/>
          <p:cNvSpPr/>
          <p:nvPr/>
        </p:nvSpPr>
        <p:spPr>
          <a:xfrm>
            <a:off x="7162800" y="5615710"/>
            <a:ext cx="1721283" cy="923330"/>
          </a:xfrm>
          <a:prstGeom prst="rect">
            <a:avLst/>
          </a:prstGeom>
        </p:spPr>
        <p:txBody>
          <a:bodyPr wrap="square">
            <a:spAutoFit/>
          </a:bodyPr>
          <a:lstStyle/>
          <a:p>
            <a:pPr lvl="0"/>
            <a:r>
              <a:rPr lang="en-US" dirty="0" smtClean="0">
                <a:solidFill>
                  <a:prstClr val="white"/>
                </a:solidFill>
              </a:rPr>
              <a:t>AFTER:  Large, multiple purpose </a:t>
            </a:r>
            <a:r>
              <a:rPr lang="en-US" dirty="0">
                <a:solidFill>
                  <a:prstClr val="white"/>
                </a:solidFill>
              </a:rPr>
              <a:t>projects</a:t>
            </a:r>
          </a:p>
        </p:txBody>
      </p:sp>
      <p:sp>
        <p:nvSpPr>
          <p:cNvPr id="51" name="Oval 50"/>
          <p:cNvSpPr/>
          <p:nvPr/>
        </p:nvSpPr>
        <p:spPr>
          <a:xfrm>
            <a:off x="4342011" y="5427987"/>
            <a:ext cx="838988" cy="771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9579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1143000"/>
          </a:xfrm>
        </p:spPr>
        <p:txBody>
          <a:bodyPr/>
          <a:lstStyle/>
          <a:p>
            <a:r>
              <a:rPr lang="es-ES_tradnl" sz="4400" dirty="0" smtClean="0"/>
              <a:t>INFORM</a:t>
            </a:r>
            <a:r>
              <a:rPr lang="es-ES_tradnl" dirty="0" smtClean="0"/>
              <a:t>	</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7034952" cy="54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583" y="139930"/>
            <a:ext cx="3114675" cy="235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8367" y="4495800"/>
            <a:ext cx="1648328" cy="218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269566" y="2490818"/>
            <a:ext cx="2728692" cy="200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66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atch">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A544E580-BC28-4FEF-8BD3-3652A93DE406}"/>
</file>

<file path=customXml/itemProps2.xml><?xml version="1.0" encoding="utf-8"?>
<ds:datastoreItem xmlns:ds="http://schemas.openxmlformats.org/officeDocument/2006/customXml" ds:itemID="{5714E9A1-E462-435F-8943-702E7FC1D3DF}"/>
</file>

<file path=customXml/itemProps3.xml><?xml version="1.0" encoding="utf-8"?>
<ds:datastoreItem xmlns:ds="http://schemas.openxmlformats.org/officeDocument/2006/customXml" ds:itemID="{8646CDCF-C4BD-4A47-96E4-02B43751F660}"/>
</file>

<file path=docProps/app.xml><?xml version="1.0" encoding="utf-8"?>
<Properties xmlns="http://schemas.openxmlformats.org/officeDocument/2006/extended-properties" xmlns:vt="http://schemas.openxmlformats.org/officeDocument/2006/docPropsVTypes">
  <Template/>
  <TotalTime>8749</TotalTime>
  <Words>3940</Words>
  <Application>Microsoft Office PowerPoint</Application>
  <PresentationFormat>On-screen Show (4:3)</PresentationFormat>
  <Paragraphs>359</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Thatch</vt:lpstr>
      <vt:lpstr>PowerPoint Presentation</vt:lpstr>
      <vt:lpstr>PowerPoint Presentation</vt:lpstr>
      <vt:lpstr>PowerPoint Presentation</vt:lpstr>
      <vt:lpstr>PowerPoint Presentation</vt:lpstr>
      <vt:lpstr>PowerPoint Presentation</vt:lpstr>
      <vt:lpstr>PowerPoint Presentation</vt:lpstr>
      <vt:lpstr>Key Audiences - Funders - Implementers</vt:lpstr>
      <vt:lpstr>PowerPoint Presentation</vt:lpstr>
      <vt:lpstr>INFORM </vt:lpstr>
      <vt:lpstr>INFORM</vt:lpstr>
      <vt:lpstr>ENABLE</vt:lpstr>
      <vt:lpstr>INCENTIVIZE</vt:lpstr>
      <vt:lpstr>LEAD</vt:lpstr>
      <vt:lpstr>CONCLUSION</vt:lpstr>
    </vt:vector>
  </TitlesOfParts>
  <Company>The Nature Conservancy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Floodplains by Design</dc:title>
  <dc:creator>bcarey</dc:creator>
  <cp:lastModifiedBy>Bob Carey</cp:lastModifiedBy>
  <cp:revision>96</cp:revision>
  <cp:lastPrinted>2013-04-24T21:58:33Z</cp:lastPrinted>
  <dcterms:created xsi:type="dcterms:W3CDTF">2012-03-29T19:20:17Z</dcterms:created>
  <dcterms:modified xsi:type="dcterms:W3CDTF">2013-05-30T13:44:21Z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