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1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87" r:id="rId3"/>
  </p:sldMasterIdLst>
  <p:notesMasterIdLst>
    <p:notesMasterId r:id="rId19"/>
  </p:notesMasterIdLst>
  <p:sldIdLst>
    <p:sldId id="256" r:id="rId4"/>
    <p:sldId id="345" r:id="rId5"/>
    <p:sldId id="397" r:id="rId6"/>
    <p:sldId id="387" r:id="rId7"/>
    <p:sldId id="385" r:id="rId8"/>
    <p:sldId id="365" r:id="rId9"/>
    <p:sldId id="373" r:id="rId10"/>
    <p:sldId id="392" r:id="rId11"/>
    <p:sldId id="402" r:id="rId12"/>
    <p:sldId id="388" r:id="rId13"/>
    <p:sldId id="389" r:id="rId14"/>
    <p:sldId id="401" r:id="rId15"/>
    <p:sldId id="391" r:id="rId16"/>
    <p:sldId id="361" r:id="rId17"/>
    <p:sldId id="372" r:id="rId18"/>
  </p:sldIdLst>
  <p:sldSz cx="9144000" cy="6858000" type="screen4x3"/>
  <p:notesSz cx="6858000" cy="9144000"/>
  <p:defaultTextStyle>
    <a:defPPr>
      <a:defRPr lang="en-US"/>
    </a:defPPr>
    <a:lvl1pPr marL="0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6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9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5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8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4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8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3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8" algn="l" defTabSz="457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E51813B9-B3ED-334F-86F6-47A06AD9A57E}">
          <p14:sldIdLst>
            <p14:sldId id="256"/>
            <p14:sldId id="345"/>
            <p14:sldId id="397"/>
            <p14:sldId id="387"/>
            <p14:sldId id="385"/>
            <p14:sldId id="365"/>
            <p14:sldId id="373"/>
            <p14:sldId id="392"/>
            <p14:sldId id="402"/>
            <p14:sldId id="388"/>
            <p14:sldId id="389"/>
            <p14:sldId id="401"/>
            <p14:sldId id="391"/>
            <p14:sldId id="361"/>
            <p14:sldId id="3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C3C"/>
    <a:srgbClr val="FF8000"/>
    <a:srgbClr val="FFF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720" autoAdjust="0"/>
  </p:normalViewPr>
  <p:slideViewPr>
    <p:cSldViewPr snapToGrid="0" snapToObjects="1">
      <p:cViewPr>
        <p:scale>
          <a:sx n="66" d="100"/>
          <a:sy n="66" d="100"/>
        </p:scale>
        <p:origin x="-1282" y="-163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21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EDD8E-6747-654A-B159-90BC6B8B9C3C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58AFD-0090-DE46-94D2-8C9C930AD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6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6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9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5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8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4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8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3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8" algn="l" defTabSz="457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mtClean="0"/>
              <a:t>Change outcomes to reflect CDRR outcomes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8AFD-0090-DE46-94D2-8C9C930AD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5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0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9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6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4" y="4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109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Document type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109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Date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4"/>
              <a:ext cx="322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094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Arial"/>
                  <a:ea typeface="ＭＳ Ｐゴシック"/>
                </a:rPr>
                <a:t>CONFIDENTIAL AND PROPRIETARY</a:t>
              </a:r>
            </a:p>
            <a:p>
              <a:pPr defTabSz="82094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Arial"/>
                  <a:ea typeface="ＭＳ Ｐゴシック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09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09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09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3" y="6574549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5" y="2176938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 baseline="0">
                <a:latin typeface="+mj-lt"/>
                <a:ea typeface="+mj-e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 baseline="0">
                <a:latin typeface="+mj-lt"/>
                <a:ea typeface="+mj-ea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18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1492" y="234863"/>
            <a:ext cx="879411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19605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2C328C1-A84F-4A39-A664-DBA00541A8C6}" type="slidenum">
              <a:rPr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181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5" y="2176940"/>
            <a:ext cx="5036084" cy="507831"/>
          </a:xfr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373" name="Working Draft Text" hidden="1"/>
          <p:cNvSpPr txBox="1">
            <a:spLocks noChangeArrowheads="1"/>
          </p:cNvSpPr>
          <p:nvPr/>
        </p:nvSpPr>
        <p:spPr bwMode="auto">
          <a:xfrm>
            <a:off x="2693795" y="349865"/>
            <a:ext cx="1013962" cy="1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WORKING DRAFT</a:t>
            </a:r>
          </a:p>
        </p:txBody>
      </p:sp>
      <p:sp>
        <p:nvSpPr>
          <p:cNvPr id="13468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2895826" cy="1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r>
              <a:rPr lang="en-GB" sz="9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Last Modified 31/10/2011 17:46:52 GMT Standard Time</a:t>
            </a:r>
            <a:endParaRPr lang="en-US" sz="9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469" name="Printed" hidden="1"/>
          <p:cNvSpPr txBox="1">
            <a:spLocks noChangeArrowheads="1"/>
          </p:cNvSpPr>
          <p:nvPr/>
        </p:nvSpPr>
        <p:spPr bwMode="auto">
          <a:xfrm>
            <a:off x="2693795" y="668958"/>
            <a:ext cx="2819404" cy="1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Printed 7/8/2011 1:21:28 AM Romance Standard Time</a:t>
            </a:r>
          </a:p>
        </p:txBody>
      </p:sp>
      <p:grpSp>
        <p:nvGrpSpPr>
          <p:cNvPr id="13513" name="McK Title Elements"/>
          <p:cNvGrpSpPr>
            <a:grpSpLocks/>
          </p:cNvGrpSpPr>
          <p:nvPr/>
        </p:nvGrpSpPr>
        <p:grpSpPr bwMode="auto">
          <a:xfrm>
            <a:off x="3" y="3"/>
            <a:ext cx="9140760" cy="6859620"/>
            <a:chOff x="0" y="0"/>
            <a:chExt cx="5643" cy="4235"/>
          </a:xfrm>
        </p:grpSpPr>
        <p:sp>
          <p:nvSpPr>
            <p:cNvPr id="13332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Document type</a:t>
              </a:r>
            </a:p>
          </p:txBody>
        </p:sp>
        <p:sp>
          <p:nvSpPr>
            <p:cNvPr id="13333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Date</a:t>
              </a:r>
            </a:p>
          </p:txBody>
        </p:sp>
        <p:sp>
          <p:nvSpPr>
            <p:cNvPr id="13352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714"/>
              <a:ext cx="27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02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CONFIDENTIAL AND PROPRIETARY</a:t>
              </a:r>
            </a:p>
            <a:p>
              <a:pPr defTabSz="82102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13474" name="TitleBottomPlaceholder" hidden="1"/>
            <p:cNvSpPr>
              <a:spLocks noChangeArrowheads="1"/>
            </p:cNvSpPr>
            <p:nvPr userDrawn="1"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475" name="TitleTopPlaceholder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477" name="Rectangle 1189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3510" name="TitleBottomBar"/>
          <p:cNvGrpSpPr>
            <a:grpSpLocks/>
          </p:cNvGrpSpPr>
          <p:nvPr userDrawn="1"/>
        </p:nvGrpSpPr>
        <p:grpSpPr bwMode="auto">
          <a:xfrm>
            <a:off x="2238620" y="6428771"/>
            <a:ext cx="6905380" cy="429232"/>
            <a:chOff x="1382" y="3969"/>
            <a:chExt cx="4263" cy="265"/>
          </a:xfrm>
        </p:grpSpPr>
        <p:sp>
          <p:nvSpPr>
            <p:cNvPr id="13422" name="Rectangle 1134"/>
            <p:cNvSpPr>
              <a:spLocks noChangeArrowheads="1"/>
            </p:cNvSpPr>
            <p:nvPr userDrawn="1">
              <p:custDataLst>
                <p:tags r:id="rId1"/>
              </p:custDataLst>
            </p:nvPr>
          </p:nvSpPr>
          <p:spPr bwMode="gray">
            <a:xfrm>
              <a:off x="1382" y="3969"/>
              <a:ext cx="4263" cy="26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296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13480" name="Picture 119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" y="4059"/>
              <a:ext cx="102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3507" name="TitleBottomBarBW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2" y="6574548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14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206" fontAlgn="base">
              <a:spcBef>
                <a:spcPct val="0"/>
              </a:spcBef>
              <a:spcAft>
                <a:spcPct val="0"/>
              </a:spcAft>
            </a:pPr>
            <a:endParaRPr lang="en-GB" sz="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9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D87C5D-934D-E64B-8815-B2B2F53B3326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48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51" y="4407329"/>
            <a:ext cx="7771995" cy="1261884"/>
          </a:xfrm>
        </p:spPr>
        <p:txBody>
          <a:bodyPr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51" y="2907443"/>
            <a:ext cx="7771995" cy="1499884"/>
          </a:xfrm>
        </p:spPr>
        <p:txBody>
          <a:bodyPr anchor="b"/>
          <a:lstStyle>
            <a:lvl1pPr marL="0" indent="0">
              <a:buNone/>
              <a:defRPr sz="2000"/>
            </a:lvl1pPr>
            <a:lvl2pPr marL="466381" indent="0">
              <a:buNone/>
              <a:defRPr sz="1800"/>
            </a:lvl2pPr>
            <a:lvl3pPr marL="932764" indent="0">
              <a:buNone/>
              <a:defRPr sz="1600"/>
            </a:lvl3pPr>
            <a:lvl4pPr marL="1399147" indent="0">
              <a:buNone/>
              <a:defRPr sz="1400"/>
            </a:lvl4pPr>
            <a:lvl5pPr marL="1865530" indent="0">
              <a:buNone/>
              <a:defRPr sz="1400"/>
            </a:lvl5pPr>
            <a:lvl6pPr marL="2331912" indent="0">
              <a:buNone/>
              <a:defRPr sz="1400"/>
            </a:lvl6pPr>
            <a:lvl7pPr marL="2798293" indent="0">
              <a:buNone/>
              <a:defRPr sz="1400"/>
            </a:lvl7pPr>
            <a:lvl8pPr marL="3264676" indent="0">
              <a:buNone/>
              <a:defRPr sz="1400"/>
            </a:lvl8pPr>
            <a:lvl9pPr marL="373105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E32778-7193-F44C-9517-BB919272B5FE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502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2157" y="1990667"/>
            <a:ext cx="2117131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4793" y="1990667"/>
            <a:ext cx="2117132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B32F5C-EFB3-9747-80B6-1E1B5213FC3B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968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95" y="275358"/>
            <a:ext cx="8230410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798" y="1535521"/>
            <a:ext cx="4039882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6381" indent="0">
              <a:buNone/>
              <a:defRPr sz="2000" b="1"/>
            </a:lvl2pPr>
            <a:lvl3pPr marL="932764" indent="0">
              <a:buNone/>
              <a:defRPr sz="1800" b="1"/>
            </a:lvl3pPr>
            <a:lvl4pPr marL="1399147" indent="0">
              <a:buNone/>
              <a:defRPr sz="1600" b="1"/>
            </a:lvl4pPr>
            <a:lvl5pPr marL="1865530" indent="0">
              <a:buNone/>
              <a:defRPr sz="1600" b="1"/>
            </a:lvl5pPr>
            <a:lvl6pPr marL="2331912" indent="0">
              <a:buNone/>
              <a:defRPr sz="1600" b="1"/>
            </a:lvl6pPr>
            <a:lvl7pPr marL="2798293" indent="0">
              <a:buNone/>
              <a:defRPr sz="1600" b="1"/>
            </a:lvl7pPr>
            <a:lvl8pPr marL="3264676" indent="0">
              <a:buNone/>
              <a:defRPr sz="1600" b="1"/>
            </a:lvl8pPr>
            <a:lvl9pPr marL="373105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98" y="2175318"/>
            <a:ext cx="4039882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703" y="1535521"/>
            <a:ext cx="4041502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6381" indent="0">
              <a:buNone/>
              <a:defRPr sz="2000" b="1"/>
            </a:lvl2pPr>
            <a:lvl3pPr marL="932764" indent="0">
              <a:buNone/>
              <a:defRPr sz="1800" b="1"/>
            </a:lvl3pPr>
            <a:lvl4pPr marL="1399147" indent="0">
              <a:buNone/>
              <a:defRPr sz="1600" b="1"/>
            </a:lvl4pPr>
            <a:lvl5pPr marL="1865530" indent="0">
              <a:buNone/>
              <a:defRPr sz="1600" b="1"/>
            </a:lvl5pPr>
            <a:lvl6pPr marL="2331912" indent="0">
              <a:buNone/>
              <a:defRPr sz="1600" b="1"/>
            </a:lvl6pPr>
            <a:lvl7pPr marL="2798293" indent="0">
              <a:buNone/>
              <a:defRPr sz="1600" b="1"/>
            </a:lvl7pPr>
            <a:lvl8pPr marL="3264676" indent="0">
              <a:buNone/>
              <a:defRPr sz="1600" b="1"/>
            </a:lvl8pPr>
            <a:lvl9pPr marL="373105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703" y="2175318"/>
            <a:ext cx="4041502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8C5390-F37F-1B44-B299-2285B71BABAA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2828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187EF8-C437-0641-8119-4DBB785FEC95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13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5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7B96A-2CD5-1D48-8831-37F1A2341E7B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0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95" y="807042"/>
            <a:ext cx="3008044" cy="628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88" y="273740"/>
            <a:ext cx="5112217" cy="585213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795" y="1435094"/>
            <a:ext cx="3008044" cy="4690781"/>
          </a:xfrm>
        </p:spPr>
        <p:txBody>
          <a:bodyPr/>
          <a:lstStyle>
            <a:lvl1pPr marL="0" indent="0">
              <a:buNone/>
              <a:defRPr sz="1400"/>
            </a:lvl1pPr>
            <a:lvl2pPr marL="466381" indent="0">
              <a:buNone/>
              <a:defRPr sz="1200"/>
            </a:lvl2pPr>
            <a:lvl3pPr marL="932764" indent="0">
              <a:buNone/>
              <a:defRPr sz="1000"/>
            </a:lvl3pPr>
            <a:lvl4pPr marL="1399147" indent="0">
              <a:buNone/>
              <a:defRPr sz="900"/>
            </a:lvl4pPr>
            <a:lvl5pPr marL="1865530" indent="0">
              <a:buNone/>
              <a:defRPr sz="900"/>
            </a:lvl5pPr>
            <a:lvl6pPr marL="2331912" indent="0">
              <a:buNone/>
              <a:defRPr sz="900"/>
            </a:lvl6pPr>
            <a:lvl7pPr marL="2798293" indent="0">
              <a:buNone/>
              <a:defRPr sz="900"/>
            </a:lvl7pPr>
            <a:lvl8pPr marL="3264676" indent="0">
              <a:buNone/>
              <a:defRPr sz="900"/>
            </a:lvl8pPr>
            <a:lvl9pPr marL="373105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B5248A-D213-0146-8CDC-4BBEF9CCEFE3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3491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544" y="5053809"/>
            <a:ext cx="5486400" cy="3140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544" y="612264"/>
            <a:ext cx="5486400" cy="4115772"/>
          </a:xfrm>
        </p:spPr>
        <p:txBody>
          <a:bodyPr/>
          <a:lstStyle>
            <a:lvl1pPr marL="0" indent="0">
              <a:buNone/>
              <a:defRPr sz="3300"/>
            </a:lvl1pPr>
            <a:lvl2pPr marL="466381" indent="0">
              <a:buNone/>
              <a:defRPr sz="2900"/>
            </a:lvl2pPr>
            <a:lvl3pPr marL="932764" indent="0">
              <a:buNone/>
              <a:defRPr sz="2400"/>
            </a:lvl3pPr>
            <a:lvl4pPr marL="1399147" indent="0">
              <a:buNone/>
              <a:defRPr sz="2000"/>
            </a:lvl4pPr>
            <a:lvl5pPr marL="1865530" indent="0">
              <a:buNone/>
              <a:defRPr sz="2000"/>
            </a:lvl5pPr>
            <a:lvl6pPr marL="2331912" indent="0">
              <a:buNone/>
              <a:defRPr sz="2000"/>
            </a:lvl6pPr>
            <a:lvl7pPr marL="2798293" indent="0">
              <a:buNone/>
              <a:defRPr sz="2000"/>
            </a:lvl7pPr>
            <a:lvl8pPr marL="3264676" indent="0">
              <a:buNone/>
              <a:defRPr sz="2000"/>
            </a:lvl8pPr>
            <a:lvl9pPr marL="37310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544" y="5367835"/>
            <a:ext cx="5486400" cy="805014"/>
          </a:xfrm>
        </p:spPr>
        <p:txBody>
          <a:bodyPr/>
          <a:lstStyle>
            <a:lvl1pPr marL="0" indent="0">
              <a:buNone/>
              <a:defRPr sz="1400"/>
            </a:lvl1pPr>
            <a:lvl2pPr marL="466381" indent="0">
              <a:buNone/>
              <a:defRPr sz="1200"/>
            </a:lvl2pPr>
            <a:lvl3pPr marL="932764" indent="0">
              <a:buNone/>
              <a:defRPr sz="1000"/>
            </a:lvl3pPr>
            <a:lvl4pPr marL="1399147" indent="0">
              <a:buNone/>
              <a:defRPr sz="900"/>
            </a:lvl4pPr>
            <a:lvl5pPr marL="1865530" indent="0">
              <a:buNone/>
              <a:defRPr sz="900"/>
            </a:lvl5pPr>
            <a:lvl6pPr marL="2331912" indent="0">
              <a:buNone/>
              <a:defRPr sz="900"/>
            </a:lvl6pPr>
            <a:lvl7pPr marL="2798293" indent="0">
              <a:buNone/>
              <a:defRPr sz="900"/>
            </a:lvl7pPr>
            <a:lvl8pPr marL="3264676" indent="0">
              <a:buNone/>
              <a:defRPr sz="900"/>
            </a:lvl8pPr>
            <a:lvl9pPr marL="373105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EF7F99-6CCF-6B40-8654-7B07FEB722C4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11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085B2F-0546-9A46-A98A-A77AFB98F863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5104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0831" y="234866"/>
            <a:ext cx="584775" cy="30030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488" y="234866"/>
            <a:ext cx="6440486" cy="30030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5E2CB0-FE21-E940-8A78-7A740DBF120B}" type="slidenum">
              <a:rPr lang="en-US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16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8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6" indent="0">
              <a:buNone/>
              <a:defRPr sz="2000" b="1"/>
            </a:lvl2pPr>
            <a:lvl3pPr marL="914109" indent="0">
              <a:buNone/>
              <a:defRPr sz="1800" b="1"/>
            </a:lvl3pPr>
            <a:lvl4pPr marL="1371165" indent="0">
              <a:buNone/>
              <a:defRPr sz="1600" b="1"/>
            </a:lvl4pPr>
            <a:lvl5pPr marL="1828218" indent="0">
              <a:buNone/>
              <a:defRPr sz="1600" b="1"/>
            </a:lvl5pPr>
            <a:lvl6pPr marL="2285274" indent="0">
              <a:buNone/>
              <a:defRPr sz="1600" b="1"/>
            </a:lvl6pPr>
            <a:lvl7pPr marL="2742328" indent="0">
              <a:buNone/>
              <a:defRPr sz="1600" b="1"/>
            </a:lvl7pPr>
            <a:lvl8pPr marL="3199383" indent="0">
              <a:buNone/>
              <a:defRPr sz="1600" b="1"/>
            </a:lvl8pPr>
            <a:lvl9pPr marL="36564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6" indent="0">
              <a:buNone/>
              <a:defRPr sz="2000" b="1"/>
            </a:lvl2pPr>
            <a:lvl3pPr marL="914109" indent="0">
              <a:buNone/>
              <a:defRPr sz="1800" b="1"/>
            </a:lvl3pPr>
            <a:lvl4pPr marL="1371165" indent="0">
              <a:buNone/>
              <a:defRPr sz="1600" b="1"/>
            </a:lvl4pPr>
            <a:lvl5pPr marL="1828218" indent="0">
              <a:buNone/>
              <a:defRPr sz="1600" b="1"/>
            </a:lvl5pPr>
            <a:lvl6pPr marL="2285274" indent="0">
              <a:buNone/>
              <a:defRPr sz="1600" b="1"/>
            </a:lvl6pPr>
            <a:lvl7pPr marL="2742328" indent="0">
              <a:buNone/>
              <a:defRPr sz="1600" b="1"/>
            </a:lvl7pPr>
            <a:lvl8pPr marL="3199383" indent="0">
              <a:buNone/>
              <a:defRPr sz="1600" b="1"/>
            </a:lvl8pPr>
            <a:lvl9pPr marL="36564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2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4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9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6" indent="0">
              <a:buNone/>
              <a:defRPr sz="1200"/>
            </a:lvl2pPr>
            <a:lvl3pPr marL="914109" indent="0">
              <a:buNone/>
              <a:defRPr sz="1000"/>
            </a:lvl3pPr>
            <a:lvl4pPr marL="1371165" indent="0">
              <a:buNone/>
              <a:defRPr sz="900"/>
            </a:lvl4pPr>
            <a:lvl5pPr marL="1828218" indent="0">
              <a:buNone/>
              <a:defRPr sz="900"/>
            </a:lvl5pPr>
            <a:lvl6pPr marL="2285274" indent="0">
              <a:buNone/>
              <a:defRPr sz="900"/>
            </a:lvl6pPr>
            <a:lvl7pPr marL="2742328" indent="0">
              <a:buNone/>
              <a:defRPr sz="900"/>
            </a:lvl7pPr>
            <a:lvl8pPr marL="3199383" indent="0">
              <a:buNone/>
              <a:defRPr sz="900"/>
            </a:lvl8pPr>
            <a:lvl9pPr marL="36564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6" indent="0">
              <a:buNone/>
              <a:defRPr sz="2800"/>
            </a:lvl2pPr>
            <a:lvl3pPr marL="914109" indent="0">
              <a:buNone/>
              <a:defRPr sz="2400"/>
            </a:lvl3pPr>
            <a:lvl4pPr marL="1371165" indent="0">
              <a:buNone/>
              <a:defRPr sz="2000"/>
            </a:lvl4pPr>
            <a:lvl5pPr marL="1828218" indent="0">
              <a:buNone/>
              <a:defRPr sz="2000"/>
            </a:lvl5pPr>
            <a:lvl6pPr marL="2285274" indent="0">
              <a:buNone/>
              <a:defRPr sz="2000"/>
            </a:lvl6pPr>
            <a:lvl7pPr marL="2742328" indent="0">
              <a:buNone/>
              <a:defRPr sz="2000"/>
            </a:lvl7pPr>
            <a:lvl8pPr marL="3199383" indent="0">
              <a:buNone/>
              <a:defRPr sz="2000"/>
            </a:lvl8pPr>
            <a:lvl9pPr marL="365643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6" indent="0">
              <a:buNone/>
              <a:defRPr sz="1200"/>
            </a:lvl2pPr>
            <a:lvl3pPr marL="914109" indent="0">
              <a:buNone/>
              <a:defRPr sz="1000"/>
            </a:lvl3pPr>
            <a:lvl4pPr marL="1371165" indent="0">
              <a:buNone/>
              <a:defRPr sz="900"/>
            </a:lvl4pPr>
            <a:lvl5pPr marL="1828218" indent="0">
              <a:buNone/>
              <a:defRPr sz="900"/>
            </a:lvl5pPr>
            <a:lvl6pPr marL="2285274" indent="0">
              <a:buNone/>
              <a:defRPr sz="900"/>
            </a:lvl6pPr>
            <a:lvl7pPr marL="2742328" indent="0">
              <a:buNone/>
              <a:defRPr sz="900"/>
            </a:lvl7pPr>
            <a:lvl8pPr marL="3199383" indent="0">
              <a:buNone/>
              <a:defRPr sz="900"/>
            </a:lvl8pPr>
            <a:lvl9pPr marL="36564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1" tIns="45706" rIns="91411" bIns="45706"/>
          <a:lstStyle/>
          <a:p>
            <a:fld id="{63BF7CF8-B9AD-1A4C-A226-079BB159061E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6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3" Type="http://schemas.openxmlformats.org/officeDocument/2006/relationships/theme" Target="../theme/theme2.xml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5" Type="http://schemas.openxmlformats.org/officeDocument/2006/relationships/tags" Target="../tags/tag1.xml"/><Relationship Id="rId15" Type="http://schemas.openxmlformats.org/officeDocument/2006/relationships/tags" Target="../tags/tag11.xml"/><Relationship Id="rId10" Type="http://schemas.openxmlformats.org/officeDocument/2006/relationships/tags" Target="../tags/tag6.xml"/><Relationship Id="rId4" Type="http://schemas.openxmlformats.org/officeDocument/2006/relationships/vmlDrawing" Target="../drawings/vmlDrawing1.vml"/><Relationship Id="rId9" Type="http://schemas.openxmlformats.org/officeDocument/2006/relationships/tags" Target="../tags/tag5.xml"/><Relationship Id="rId14" Type="http://schemas.openxmlformats.org/officeDocument/2006/relationships/tags" Target="../tags/tag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444261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0702"/>
            <a:ext cx="8229600" cy="5367780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smtClean="0"/>
              <a:t>Source: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9CB93-AF41-5141-B455-4816A1BD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4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056" rtl="0" eaLnBrk="1" latinLnBrk="0" hangingPunct="1">
        <a:spcBef>
          <a:spcPct val="0"/>
        </a:spcBef>
        <a:buNone/>
        <a:defRPr sz="19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791" indent="-342791" algn="l" defTabSz="45705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714" indent="-285660" algn="l" defTabSz="457056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2636" indent="-228527" algn="l" defTabSz="45705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691" indent="-228527" algn="l" defTabSz="457056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6746" indent="-228527" algn="l" defTabSz="457056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3800" indent="-228527" algn="l" defTabSz="45705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55" indent="-228527" algn="l" defTabSz="45705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0" indent="-228527" algn="l" defTabSz="45705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64" indent="-228527" algn="l" defTabSz="45705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6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9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5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8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4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8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3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8" algn="l" defTabSz="457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12015959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1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SlideBottomBar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6428772"/>
            <a:ext cx="9144000" cy="430852"/>
          </a:xfrm>
          <a:prstGeom prst="rect">
            <a:avLst/>
          </a:prstGeom>
          <a:solidFill>
            <a:srgbClr val="C7D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66" tIns="46633" rIns="93266" bIns="46633" anchor="ctr"/>
          <a:lstStyle/>
          <a:p>
            <a:pPr defTabSz="914109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3" name="doc id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46612" y="37255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1482158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121492" y="234863"/>
            <a:ext cx="879411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1488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109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808080"/>
                </a:solidFill>
                <a:latin typeface="Arial"/>
                <a:ea typeface="ＭＳ Ｐゴシック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491" y="542619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mtClean="0">
                <a:solidFill>
                  <a:srgbClr val="808080"/>
                </a:solidFill>
                <a:latin typeface="Arial"/>
                <a:ea typeface="ＭＳ Ｐゴシック"/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21489" y="6203623"/>
            <a:ext cx="8722840" cy="518318"/>
            <a:chOff x="75" y="3830"/>
            <a:chExt cx="5385" cy="320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1 Footnote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54"/>
              <a:ext cx="4323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21778" indent="-621778" defTabSz="913235" fontAlgn="base">
                <a:spcBef>
                  <a:spcPct val="0"/>
                </a:spcBef>
                <a:spcAft>
                  <a:spcPct val="0"/>
                </a:spcAft>
                <a:tabLst>
                  <a:tab pos="625015" algn="l"/>
                </a:tabLst>
              </a:pPr>
              <a:r>
                <a:rPr lang="en-US" sz="1000">
                  <a:solidFill>
                    <a:srgbClr val="000000"/>
                  </a:solidFill>
                  <a:latin typeface="Arial"/>
                  <a:ea typeface="ＭＳ Ｐゴシック"/>
                </a:rPr>
                <a:t>SOURCE: Source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1482158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1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Arial"/>
                  <a:ea typeface="ＭＳ Ｐゴシック"/>
                </a:rPr>
                <a:t>Title</a:t>
              </a:r>
            </a:p>
            <a:p>
              <a:pPr defTabSz="9141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808080"/>
                  </a:solidFill>
                  <a:latin typeface="Arial"/>
                  <a:ea typeface="ＭＳ Ｐゴシック"/>
                </a:rPr>
                <a:t>Unit of measure</a:t>
              </a:r>
            </a:p>
          </p:txBody>
        </p:sp>
      </p:grpSp>
      <p:sp>
        <p:nvSpPr>
          <p:cNvPr id="21" name="SlideLogoSeparator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590626" y="6534055"/>
            <a:ext cx="40892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913235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|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719605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109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 defTabSz="91410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009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235" rtl="0" eaLnBrk="1" fontAlgn="base" hangingPunct="1">
        <a:spcBef>
          <a:spcPct val="0"/>
        </a:spcBef>
        <a:spcAft>
          <a:spcPct val="0"/>
        </a:spcAft>
        <a:tabLst>
          <a:tab pos="275266" algn="l"/>
        </a:tabLst>
        <a:defRPr sz="19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331"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665"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8999"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332" algn="l" defTabSz="91323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544" indent="-195925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331" indent="-267170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636" indent="-158683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4785" indent="-132776" algn="l" defTabSz="913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1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5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999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2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65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996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29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63" algn="l" defTabSz="9326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1491" y="234866"/>
            <a:ext cx="879411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6" name="McK 1. On-page tracker" hidden="1"/>
          <p:cNvSpPr>
            <a:spLocks noChangeArrowheads="1"/>
          </p:cNvSpPr>
          <p:nvPr/>
        </p:nvSpPr>
        <p:spPr bwMode="auto">
          <a:xfrm>
            <a:off x="121488" y="27537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808080"/>
                </a:solidFill>
                <a:latin typeface="Arial" charset="0"/>
                <a:ea typeface="ＭＳ Ｐゴシック" charset="0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1489" y="542615"/>
            <a:ext cx="3730492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358" name="McK Slide Elements"/>
          <p:cNvGrpSpPr>
            <a:grpSpLocks/>
          </p:cNvGrpSpPr>
          <p:nvPr userDrawn="1"/>
        </p:nvGrpSpPr>
        <p:grpSpPr bwMode="auto">
          <a:xfrm>
            <a:off x="121489" y="6203623"/>
            <a:ext cx="8722840" cy="518318"/>
            <a:chOff x="75" y="3830"/>
            <a:chExt cx="5385" cy="320"/>
          </a:xfrm>
        </p:grpSpPr>
        <p:sp>
          <p:nvSpPr>
            <p:cNvPr id="1151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smtClean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15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4"/>
              <a:ext cx="4323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21844" indent="-621844" defTabSz="913332" fontAlgn="base">
                <a:spcBef>
                  <a:spcPct val="0"/>
                </a:spcBef>
                <a:spcAft>
                  <a:spcPct val="0"/>
                </a:spcAft>
                <a:tabLst>
                  <a:tab pos="625082" algn="l"/>
                </a:tabLst>
              </a:pPr>
              <a:r>
                <a:rPr lang="en-US" sz="10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SOURCE: Source</a:t>
              </a:r>
            </a:p>
          </p:txBody>
        </p:sp>
      </p:grpSp>
      <p:grpSp>
        <p:nvGrpSpPr>
          <p:cNvPr id="1303" name="ACET" hidden="1"/>
          <p:cNvGrpSpPr>
            <a:grpSpLocks/>
          </p:cNvGrpSpPr>
          <p:nvPr/>
        </p:nvGrpSpPr>
        <p:grpSpPr bwMode="auto">
          <a:xfrm>
            <a:off x="1482157" y="1150019"/>
            <a:ext cx="4350892" cy="518318"/>
            <a:chOff x="915" y="710"/>
            <a:chExt cx="2686" cy="320"/>
          </a:xfrm>
        </p:grpSpPr>
        <p:cxnSp>
          <p:nvCxnSpPr>
            <p:cNvPr id="1273" name="AutoShape 249" hidden="1"/>
            <p:cNvCxnSpPr>
              <a:cxnSpLocks noChangeShapeType="1"/>
              <a:stCxn id="1274" idx="4"/>
              <a:endCxn id="127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74" name="AutoShape 250" hidden="1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Title</a:t>
              </a:r>
            </a:p>
            <a:p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808080"/>
                  </a:solidFill>
                  <a:latin typeface="Arial" charset="0"/>
                  <a:ea typeface="ＭＳ Ｐゴシック" charset="0"/>
                </a:rPr>
                <a:t>Unit of measure</a:t>
              </a:r>
            </a:p>
          </p:txBody>
        </p:sp>
      </p:grpSp>
      <p:sp>
        <p:nvSpPr>
          <p:cNvPr id="1304" name="Rectangle 28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9602" y="6566446"/>
            <a:ext cx="1992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fld id="{154D3282-8EE8-F942-BCC1-47AFC85768D2}" type="slidenum">
              <a:rPr lang="en-US" smtClean="0">
                <a:latin typeface="Arial" charset="0"/>
                <a:ea typeface="ＭＳ Ｐゴシック" charset="0"/>
              </a:rPr>
              <a:pPr defTabSz="9142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mtClean="0"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308" name="Working Draft" hidden="1"/>
          <p:cNvSpPr txBox="1">
            <a:spLocks noChangeArrowheads="1"/>
          </p:cNvSpPr>
          <p:nvPr/>
        </p:nvSpPr>
        <p:spPr bwMode="auto">
          <a:xfrm rot="5400000">
            <a:off x="8195638" y="2785151"/>
            <a:ext cx="1754183" cy="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r>
              <a:rPr lang="en-GB" sz="6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Working Draft - Last Modified 31/10/2011 17:46:52</a:t>
            </a:r>
            <a:endParaRPr lang="en-US" sz="16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09" name="Printed" hidden="1"/>
          <p:cNvSpPr txBox="1">
            <a:spLocks noChangeArrowheads="1"/>
          </p:cNvSpPr>
          <p:nvPr/>
        </p:nvSpPr>
        <p:spPr bwMode="auto">
          <a:xfrm rot="5400000">
            <a:off x="8576275" y="4304472"/>
            <a:ext cx="992904" cy="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06" fontAlgn="base">
              <a:spcBef>
                <a:spcPct val="0"/>
              </a:spcBef>
              <a:spcAft>
                <a:spcPct val="0"/>
              </a:spcAft>
            </a:pPr>
            <a:r>
              <a:rPr lang="en-US" sz="6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Printed 7/8/2011 1:21:28 AM</a:t>
            </a:r>
            <a:endParaRPr lang="en-US" sz="16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10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7"/>
            <a:ext cx="4389768" cy="124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19" name="doc id"/>
          <p:cNvSpPr>
            <a:spLocks noChangeArrowheads="1"/>
          </p:cNvSpPr>
          <p:nvPr/>
        </p:nvSpPr>
        <p:spPr bwMode="auto">
          <a:xfrm>
            <a:off x="8246611" y="37255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332" fontAlgn="base">
              <a:spcBef>
                <a:spcPct val="0"/>
              </a:spcBef>
              <a:spcAft>
                <a:spcPct val="0"/>
              </a:spcAft>
            </a:pPr>
            <a:endParaRPr lang="en-GB" sz="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2pPr>
      <a:lvl3pPr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3pPr>
      <a:lvl4pPr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4pPr>
      <a:lvl5pPr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5pPr>
      <a:lvl6pPr marL="466381"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6pPr>
      <a:lvl7pPr marL="932764"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7pPr>
      <a:lvl8pPr marL="1399147"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8pPr>
      <a:lvl9pPr marL="1865530" algn="l" defTabSz="91333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algn="l" defTabSz="913332" rtl="0" fontAlgn="base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565" indent="-195946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ea typeface="+mn-ea"/>
        </a:defRPr>
      </a:lvl2pPr>
      <a:lvl3pPr marL="466381" indent="-267198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626702" indent="-158700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ea typeface="+mn-ea"/>
        </a:defRPr>
      </a:lvl4pPr>
      <a:lvl5pPr marL="761110" indent="-132790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+mn-ea"/>
        </a:defRPr>
      </a:lvl5pPr>
      <a:lvl6pPr marL="1227492" indent="-132790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+mn-ea"/>
        </a:defRPr>
      </a:lvl6pPr>
      <a:lvl7pPr marL="1693875" indent="-132790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+mn-ea"/>
        </a:defRPr>
      </a:lvl7pPr>
      <a:lvl8pPr marL="2160257" indent="-132790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+mn-ea"/>
        </a:defRPr>
      </a:lvl8pPr>
      <a:lvl9pPr marL="2626639" indent="-132790" algn="l" defTabSz="91333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81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64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47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530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912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93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676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058" algn="l" defTabSz="46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31" y="-115746"/>
            <a:ext cx="13535333" cy="75929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266218" y="92597"/>
            <a:ext cx="4597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smtClean="0"/>
              <a:t>Climate Adaptation and Disaster Risk Reduction: Freshwater Examples at a Global Scale</a:t>
            </a:r>
          </a:p>
          <a:p>
            <a:r>
              <a:rPr lang="es-ES_tradnl" sz="2400" smtClean="0">
                <a:solidFill>
                  <a:srgbClr val="3C7C3C"/>
                </a:solidFill>
              </a:rPr>
              <a:t>Frank Lowenstein</a:t>
            </a:r>
            <a:endParaRPr lang="en-US" sz="2400">
              <a:solidFill>
                <a:srgbClr val="3C7C3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93" y="92597"/>
            <a:ext cx="205540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1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600" dirty="0" err="1" smtClean="0"/>
              <a:t>Floodplains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1475"/>
            <a:ext cx="4761114" cy="317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51" y="546622"/>
            <a:ext cx="4194175" cy="59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5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dirty="0" err="1" smtClean="0"/>
              <a:t>Inform</a:t>
            </a:r>
            <a:r>
              <a:rPr lang="es-ES_tradnl" sz="3200" dirty="0" smtClean="0"/>
              <a:t>– </a:t>
            </a:r>
            <a:r>
              <a:rPr lang="es-ES_tradnl" sz="3200" dirty="0" err="1" smtClean="0"/>
              <a:t>quantifying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role of </a:t>
            </a:r>
            <a:r>
              <a:rPr lang="es-ES_tradnl" sz="3200" dirty="0" err="1" smtClean="0"/>
              <a:t>floodplains</a:t>
            </a:r>
            <a:r>
              <a:rPr lang="es-ES_tradnl" sz="3200" dirty="0" smtClean="0"/>
              <a:t> in </a:t>
            </a:r>
            <a:r>
              <a:rPr lang="es-ES_tradnl" sz="3200" dirty="0" err="1" smtClean="0"/>
              <a:t>reducing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flood</a:t>
            </a:r>
            <a:r>
              <a:rPr lang="es-ES_tradnl" sz="3200" dirty="0" smtClean="0"/>
              <a:t> magnitudes and </a:t>
            </a:r>
            <a:r>
              <a:rPr lang="es-ES_tradnl" sz="3200" dirty="0" err="1" smtClean="0"/>
              <a:t>damages</a:t>
            </a:r>
            <a:endParaRPr lang="es-ES_tradnl" sz="3200" dirty="0" smtClean="0"/>
          </a:p>
          <a:p>
            <a:r>
              <a:rPr lang="es-ES_tradnl" sz="3200" dirty="0" err="1" smtClean="0"/>
              <a:t>Enable</a:t>
            </a:r>
            <a:r>
              <a:rPr lang="es-ES_tradnl" sz="3200" smtClean="0"/>
              <a:t>– </a:t>
            </a:r>
            <a:r>
              <a:rPr lang="es-ES_tradnl" sz="3200" smtClean="0"/>
              <a:t>climate wizard, linked hydrologic- climate models</a:t>
            </a:r>
            <a:r>
              <a:rPr lang="es-ES_tradnl" sz="3200" dirty="0" smtClean="0"/>
              <a:t>, </a:t>
            </a:r>
            <a:r>
              <a:rPr lang="es-ES_tradnl" sz="3200" dirty="0" err="1" smtClean="0"/>
              <a:t>documenting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economic</a:t>
            </a:r>
            <a:r>
              <a:rPr lang="es-ES_tradnl" sz="3200" dirty="0" smtClean="0"/>
              <a:t> case </a:t>
            </a:r>
            <a:r>
              <a:rPr lang="es-ES_tradnl" sz="3200" dirty="0" err="1" smtClean="0"/>
              <a:t>for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floodplain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restoration</a:t>
            </a:r>
            <a:endParaRPr lang="es-ES_tradnl" sz="3200" dirty="0" smtClean="0"/>
          </a:p>
          <a:p>
            <a:r>
              <a:rPr lang="es-ES_tradnl" sz="3200" dirty="0" err="1" smtClean="0"/>
              <a:t>Incentivize</a:t>
            </a:r>
            <a:r>
              <a:rPr lang="es-ES_tradnl" sz="3200" dirty="0" smtClean="0"/>
              <a:t>– </a:t>
            </a:r>
            <a:r>
              <a:rPr lang="es-ES_tradnl" sz="3200" dirty="0" err="1" smtClean="0"/>
              <a:t>impact</a:t>
            </a:r>
            <a:r>
              <a:rPr lang="es-ES_tradnl" sz="3200" dirty="0" smtClean="0"/>
              <a:t> capital, </a:t>
            </a:r>
            <a:r>
              <a:rPr lang="es-ES_tradnl" sz="3200" smtClean="0"/>
              <a:t>FEMA reform, influencing key actors in Mexico, Colombia, China </a:t>
            </a:r>
            <a:endParaRPr lang="es-ES_tradnl" sz="3200" dirty="0" smtClean="0"/>
          </a:p>
          <a:p>
            <a:r>
              <a:rPr lang="es-ES_tradnl" sz="3200" dirty="0" smtClean="0"/>
              <a:t>Lead– </a:t>
            </a:r>
            <a:r>
              <a:rPr lang="es-ES_tradnl" sz="3200" err="1" smtClean="0"/>
              <a:t>reinsurance</a:t>
            </a:r>
            <a:r>
              <a:rPr lang="es-ES_tradnl" sz="3200" smtClean="0"/>
              <a:t> </a:t>
            </a:r>
            <a:r>
              <a:rPr lang="es-ES_tradnl" sz="3200" smtClean="0"/>
              <a:t>engagement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30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8"/>
          <a:stretch/>
        </p:blipFill>
        <p:spPr bwMode="auto">
          <a:xfrm>
            <a:off x="0" y="2485921"/>
            <a:ext cx="4198885" cy="272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200" smtClean="0"/>
              <a:t>Watershed</a:t>
            </a:r>
            <a:r>
              <a:rPr lang="es-ES_tradnl" sz="2800" smtClean="0"/>
              <a:t> </a:t>
            </a:r>
            <a:r>
              <a:rPr lang="es-ES_tradnl" sz="3200" smtClean="0"/>
              <a:t>restoration</a:t>
            </a:r>
            <a:endParaRPr lang="en-US" sz="28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95" y="3772626"/>
            <a:ext cx="5179330" cy="29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7 Marcador de contenido" descr="vueloChis0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168395" y="1379468"/>
            <a:ext cx="4975605" cy="2393158"/>
          </a:xfrm>
        </p:spPr>
      </p:pic>
    </p:spTree>
    <p:extLst>
      <p:ext uri="{BB962C8B-B14F-4D97-AF65-F5344CB8AC3E}">
        <p14:creationId xmlns:p14="http://schemas.microsoft.com/office/powerpoint/2010/main" val="3021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_tradnl" sz="3200" dirty="0" err="1" smtClean="0"/>
              <a:t>Inform</a:t>
            </a:r>
            <a:r>
              <a:rPr lang="es-ES_tradnl" sz="3200" dirty="0" smtClean="0"/>
              <a:t>– </a:t>
            </a:r>
            <a:r>
              <a:rPr lang="es-ES_tradnl" sz="3200" dirty="0" err="1" smtClean="0"/>
              <a:t>document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watershed</a:t>
            </a:r>
            <a:r>
              <a:rPr lang="es-ES_tradnl" sz="3200" dirty="0" smtClean="0"/>
              <a:t> and regional </a:t>
            </a:r>
            <a:r>
              <a:rPr lang="es-ES_tradnl" sz="3200" dirty="0" err="1" smtClean="0"/>
              <a:t>level</a:t>
            </a:r>
            <a:r>
              <a:rPr lang="es-ES_tradnl" sz="3200" dirty="0" smtClean="0"/>
              <a:t> </a:t>
            </a:r>
            <a:r>
              <a:rPr lang="es-ES_tradnl" sz="3200" err="1" smtClean="0"/>
              <a:t>successes</a:t>
            </a:r>
            <a:r>
              <a:rPr lang="es-ES_tradnl" sz="3200" smtClean="0"/>
              <a:t> (Chiapas</a:t>
            </a:r>
            <a:r>
              <a:rPr lang="es-ES_tradnl" sz="3200" dirty="0" smtClean="0"/>
              <a:t>, </a:t>
            </a:r>
            <a:r>
              <a:rPr lang="es-ES_tradnl" sz="3200" dirty="0" err="1" smtClean="0"/>
              <a:t>Southwest</a:t>
            </a:r>
            <a:r>
              <a:rPr lang="es-ES_tradnl" sz="3200" dirty="0" smtClean="0"/>
              <a:t> US)</a:t>
            </a:r>
          </a:p>
          <a:p>
            <a:r>
              <a:rPr lang="es-ES_tradnl" sz="3200" smtClean="0"/>
              <a:t>Enable–Climate wizard, climate </a:t>
            </a:r>
            <a:r>
              <a:rPr lang="es-ES_tradnl" sz="3200"/>
              <a:t>Adaptation Learning </a:t>
            </a:r>
            <a:r>
              <a:rPr lang="es-ES_tradnl" sz="3200" smtClean="0"/>
              <a:t>Network, farmer to farmer learning </a:t>
            </a:r>
            <a:endParaRPr lang="es-ES_tradnl" sz="3200"/>
          </a:p>
          <a:p>
            <a:r>
              <a:rPr lang="es-ES_tradnl" sz="3200" smtClean="0"/>
              <a:t>Incentivize</a:t>
            </a:r>
            <a:r>
              <a:rPr lang="es-ES_tradnl" sz="3200" dirty="0" smtClean="0"/>
              <a:t>– </a:t>
            </a:r>
            <a:r>
              <a:rPr lang="es-ES_tradnl" sz="3200" err="1" smtClean="0"/>
              <a:t>Water</a:t>
            </a:r>
            <a:r>
              <a:rPr lang="es-ES_tradnl" sz="3200" smtClean="0"/>
              <a:t> fund financing </a:t>
            </a:r>
            <a:r>
              <a:rPr lang="es-ES_tradnl" sz="3200" smtClean="0"/>
              <a:t>mechanism, state and federal policy in Mexico</a:t>
            </a:r>
            <a:endParaRPr lang="es-ES_tradnl" sz="3200" smtClean="0"/>
          </a:p>
          <a:p>
            <a:r>
              <a:rPr lang="es-ES_tradnl" sz="3200" smtClean="0"/>
              <a:t> Lead</a:t>
            </a:r>
            <a:r>
              <a:rPr lang="es-ES_tradnl" sz="3200" dirty="0" smtClean="0"/>
              <a:t>– </a:t>
            </a:r>
            <a:r>
              <a:rPr lang="es-ES_tradnl" sz="3200" dirty="0" err="1" smtClean="0"/>
              <a:t>report</a:t>
            </a:r>
            <a:r>
              <a:rPr lang="es-ES_tradnl" sz="3200" dirty="0" smtClean="0"/>
              <a:t> </a:t>
            </a:r>
            <a:r>
              <a:rPr lang="es-ES_tradnl" sz="3200" err="1" smtClean="0"/>
              <a:t>on</a:t>
            </a:r>
            <a:r>
              <a:rPr lang="es-ES_tradnl" sz="3200" smtClean="0"/>
              <a:t> climate adaptation and water for  C40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80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Some principles </a:t>
            </a:r>
            <a:r>
              <a:rPr lang="en-US" smtClean="0"/>
              <a:t>of operation (per Giulio Boccaletti)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596" y="1237772"/>
            <a:ext cx="7375945" cy="370205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We </a:t>
            </a:r>
            <a:r>
              <a:rPr lang="en-US" sz="2200" dirty="0" smtClean="0"/>
              <a:t>should be </a:t>
            </a:r>
            <a:r>
              <a:rPr lang="en-US" sz="2200" b="1" dirty="0" smtClean="0"/>
              <a:t>ideas rich </a:t>
            </a:r>
            <a:r>
              <a:rPr lang="en-US" sz="2200" dirty="0" smtClean="0"/>
              <a:t>and resource constrained!</a:t>
            </a:r>
          </a:p>
          <a:p>
            <a:pPr>
              <a:spcAft>
                <a:spcPts val="1200"/>
              </a:spcAft>
            </a:pPr>
            <a:r>
              <a:rPr lang="en-US" sz="2200" smtClean="0"/>
              <a:t>We should strive </a:t>
            </a:r>
            <a:r>
              <a:rPr lang="en-US" sz="2200" dirty="0" smtClean="0"/>
              <a:t>to </a:t>
            </a:r>
            <a:r>
              <a:rPr lang="en-US" sz="2200" smtClean="0"/>
              <a:t>be a practice that delivers </a:t>
            </a:r>
            <a:r>
              <a:rPr lang="en-US" sz="2200" b="1" smtClean="0"/>
              <a:t>more </a:t>
            </a:r>
            <a:r>
              <a:rPr lang="en-US" sz="2200" b="1" dirty="0" smtClean="0"/>
              <a:t>than the sum of the parts, </a:t>
            </a:r>
            <a:r>
              <a:rPr lang="en-US" sz="2200" dirty="0" smtClean="0"/>
              <a:t>across local offices, region, and global</a:t>
            </a:r>
            <a:endParaRPr lang="en-US" sz="2200" b="1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We should describe each component of a global </a:t>
            </a:r>
            <a:r>
              <a:rPr lang="en-US" sz="2200" smtClean="0"/>
              <a:t>program as </a:t>
            </a:r>
            <a:r>
              <a:rPr lang="en-US" sz="2200" dirty="0"/>
              <a:t>either a </a:t>
            </a:r>
            <a:r>
              <a:rPr lang="en-US" sz="2200" b="1" dirty="0"/>
              <a:t>project, a product, </a:t>
            </a:r>
            <a:r>
              <a:rPr lang="en-US" sz="2200" b="1" dirty="0" smtClean="0"/>
              <a:t>a message</a:t>
            </a:r>
            <a:endParaRPr lang="en-US" sz="2200" b="1" dirty="0"/>
          </a:p>
          <a:p>
            <a:pPr>
              <a:spcAft>
                <a:spcPts val="1200"/>
              </a:spcAft>
            </a:pPr>
            <a:r>
              <a:rPr lang="en-US" sz="2200" dirty="0"/>
              <a:t>In all cases, we must be able to describe each initiative as </a:t>
            </a:r>
            <a:r>
              <a:rPr lang="en-US" sz="2200" b="1" dirty="0"/>
              <a:t>something someone does to achieve a specific impact that someone is willing to pay </a:t>
            </a:r>
            <a:r>
              <a:rPr lang="en-US" sz="2200" b="1" dirty="0" smtClean="0"/>
              <a:t>for</a:t>
            </a:r>
          </a:p>
          <a:p>
            <a:pPr>
              <a:spcAft>
                <a:spcPts val="1200"/>
              </a:spcAft>
            </a:pPr>
            <a:r>
              <a:rPr lang="en-US" sz="2200" b="1" i="1" dirty="0" smtClean="0"/>
              <a:t>We must be able to describe how the world will be different because we have been here</a:t>
            </a:r>
            <a:endParaRPr lang="en-US" sz="2200" b="1" i="1" dirty="0"/>
          </a:p>
          <a:p>
            <a:pPr marL="0" indent="0">
              <a:spcAft>
                <a:spcPts val="1200"/>
              </a:spcAft>
              <a:buNone/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709254" y="973234"/>
            <a:ext cx="7977546" cy="5509494"/>
          </a:xfrm>
          <a:prstGeom prst="round2Diag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01900" y="441408"/>
            <a:ext cx="4089400" cy="194330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9600" b="1" smtClean="0"/>
              <a:t>THANK YOU</a:t>
            </a:r>
            <a:endParaRPr lang="en-US" sz="9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57467" y="2396284"/>
            <a:ext cx="71878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smtClean="0"/>
              <a:t>Jeff DeBlieu, Jim Rieger, Jeff Opperman, Mark Smith, Evan Girvetz, Kris Johnson, Rosario Gomez, </a:t>
            </a:r>
            <a:r>
              <a:rPr lang="es-ES_tradnl" sz="4000"/>
              <a:t>Bob Carey, Juliana </a:t>
            </a:r>
            <a:r>
              <a:rPr lang="es-ES_tradnl" sz="4000" smtClean="0"/>
              <a:t>Delgado, Julio Carcamo, </a:t>
            </a:r>
            <a:r>
              <a:rPr lang="es-ES_tradnl" sz="4000" smtClean="0"/>
              <a:t>Giulio Boccaletti, Olivia Millard </a:t>
            </a:r>
            <a:r>
              <a:rPr lang="es-ES_tradnl" sz="4000" smtClean="0"/>
              <a:t>and especially Lisa Shipley!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0674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b="906"/>
          <a:stretch>
            <a:fillRect/>
          </a:stretch>
        </p:blipFill>
        <p:spPr bwMode="gray">
          <a:xfrm>
            <a:off x="3" y="0"/>
            <a:ext cx="2916238" cy="629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8122" y="1053296"/>
            <a:ext cx="7645078" cy="32787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smtClean="0"/>
              <a:t>FW climate challenges</a:t>
            </a:r>
            <a:endParaRPr lang="en-US" sz="6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125165" y="3147219"/>
            <a:ext cx="5353291" cy="3541020"/>
          </a:xfrm>
        </p:spPr>
        <p:txBody>
          <a:bodyPr/>
          <a:lstStyle/>
          <a:p>
            <a:r>
              <a:rPr lang="es-ES_tradnl" smtClean="0"/>
              <a:t>Climate change is now</a:t>
            </a:r>
          </a:p>
          <a:p>
            <a:r>
              <a:rPr lang="es-ES_tradnl" smtClean="0"/>
              <a:t>Variability and Extremes</a:t>
            </a:r>
          </a:p>
          <a:p>
            <a:r>
              <a:rPr lang="es-ES_tradnl" smtClean="0"/>
              <a:t>Synergies</a:t>
            </a:r>
          </a:p>
          <a:p>
            <a:r>
              <a:rPr lang="es-ES_tradnl" smtClean="0"/>
              <a:t>More intense precipitation</a:t>
            </a:r>
          </a:p>
          <a:p>
            <a:r>
              <a:rPr lang="es-ES_tradnl" smtClean="0"/>
              <a:t>Increasingly arid conditions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trying </a:t>
            </a:r>
            <a:r>
              <a:rPr lang="en-US" smtClean="0"/>
              <a:t>to achieve in the Global Freshwater Team?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" y="965202"/>
            <a:ext cx="8585197" cy="4538133"/>
            <a:chOff x="3" y="965202"/>
            <a:chExt cx="8585197" cy="4538133"/>
          </a:xfrm>
        </p:grpSpPr>
        <p:pic>
          <p:nvPicPr>
            <p:cNvPr id="22" name="Picture 7" descr="Unbenannt-1"/>
            <p:cNvPicPr>
              <a:picLocks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2" r="24280"/>
            <a:stretch/>
          </p:blipFill>
          <p:spPr bwMode="gray">
            <a:xfrm>
              <a:off x="3" y="965202"/>
              <a:ext cx="3928533" cy="4538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07933" y="1607904"/>
              <a:ext cx="4377267" cy="2677628"/>
            </a:xfrm>
            <a:prstGeom prst="rect">
              <a:avLst/>
            </a:prstGeom>
            <a:noFill/>
          </p:spPr>
          <p:txBody>
            <a:bodyPr wrap="square" lIns="91411" tIns="45706" rIns="91411" bIns="45706" rtlCol="0">
              <a:spAutoFit/>
            </a:bodyPr>
            <a:lstStyle/>
            <a:p>
              <a:r>
                <a:rPr lang="en-US" sz="2800" dirty="0" smtClean="0"/>
                <a:t>“Water security for people and nature through the integration of natural and human infrastructure in water resource management and water services”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59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114" y="1284790"/>
            <a:ext cx="20487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Water security for people and nature through the integration of natural and human infrastructure in </a:t>
            </a:r>
            <a:r>
              <a:rPr lang="en-US" sz="2000" b="1" dirty="0" smtClean="0"/>
              <a:t>water resource </a:t>
            </a:r>
            <a:r>
              <a:rPr lang="en-US" sz="2000" dirty="0" smtClean="0"/>
              <a:t>management and </a:t>
            </a:r>
            <a:r>
              <a:rPr lang="en-US" sz="2000" b="1" dirty="0" smtClean="0"/>
              <a:t>water services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46793" y="691222"/>
            <a:ext cx="2541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River operations </a:t>
            </a:r>
            <a:r>
              <a:rPr lang="en-US" sz="2000" dirty="0" smtClean="0"/>
              <a:t>(hydro, transport)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77915" y="1669392"/>
            <a:ext cx="254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Flood management)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77916" y="2612698"/>
            <a:ext cx="254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Irrigation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77916" y="4914981"/>
            <a:ext cx="2541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Clean </a:t>
            </a:r>
            <a:r>
              <a:rPr lang="en-US" sz="2000" smtClean="0"/>
              <a:t>water supply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13546" y="730255"/>
            <a:ext cx="290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3C7C3C"/>
                </a:solidFill>
              </a:rPr>
              <a:t>M</a:t>
            </a:r>
            <a:r>
              <a:rPr lang="en-US" sz="2000" dirty="0" err="1" smtClean="0">
                <a:solidFill>
                  <a:srgbClr val="3C7C3C"/>
                </a:solidFill>
              </a:rPr>
              <a:t>asterplanning</a:t>
            </a:r>
            <a:r>
              <a:rPr lang="en-US" sz="2000" dirty="0" smtClean="0">
                <a:solidFill>
                  <a:srgbClr val="3C7C3C"/>
                </a:solidFill>
              </a:rPr>
              <a:t> &amp; Siting</a:t>
            </a:r>
            <a:endParaRPr lang="en-US" sz="2000" dirty="0">
              <a:solidFill>
                <a:srgbClr val="3C7C3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2019" y="1530219"/>
            <a:ext cx="29018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C7C3C"/>
                </a:solidFill>
              </a:rPr>
              <a:t>Floodplain reconnection </a:t>
            </a:r>
            <a:r>
              <a:rPr lang="en-US" sz="2000" smtClean="0">
                <a:solidFill>
                  <a:srgbClr val="3C7C3C"/>
                </a:solidFill>
              </a:rPr>
              <a:t>and management</a:t>
            </a:r>
          </a:p>
          <a:p>
            <a:r>
              <a:rPr lang="es-ES_tradnl" sz="2000" smtClean="0">
                <a:solidFill>
                  <a:srgbClr val="3C7C3C"/>
                </a:solidFill>
              </a:rPr>
              <a:t>Catchment restoration</a:t>
            </a:r>
          </a:p>
          <a:p>
            <a:endParaRPr lang="es-ES_tradnl" sz="2000">
              <a:solidFill>
                <a:srgbClr val="3C7C3C"/>
              </a:solidFill>
            </a:endParaRPr>
          </a:p>
          <a:p>
            <a:endParaRPr lang="en-US" sz="2000" dirty="0" smtClean="0">
              <a:solidFill>
                <a:srgbClr val="3C7C3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2019" y="5811647"/>
            <a:ext cx="2901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C7C3C"/>
                </a:solidFill>
              </a:rPr>
              <a:t>Green infra for flood and </a:t>
            </a:r>
            <a:r>
              <a:rPr lang="en-US" sz="2000" smtClean="0">
                <a:solidFill>
                  <a:srgbClr val="3C7C3C"/>
                </a:solidFill>
              </a:rPr>
              <a:t>storm water</a:t>
            </a:r>
          </a:p>
          <a:p>
            <a:endParaRPr lang="en-US" sz="2000">
              <a:solidFill>
                <a:srgbClr val="3C7C3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5195" y="4908288"/>
            <a:ext cx="310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3C7C3C"/>
                </a:solidFill>
              </a:rPr>
              <a:t>Catchment </a:t>
            </a:r>
            <a:r>
              <a:rPr lang="en-US" sz="2000" smtClean="0">
                <a:solidFill>
                  <a:srgbClr val="3C7C3C"/>
                </a:solidFill>
              </a:rPr>
              <a:t>protection</a:t>
            </a:r>
            <a:endParaRPr lang="en-US" sz="2000" dirty="0">
              <a:solidFill>
                <a:srgbClr val="3C7C3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7916" y="3440758"/>
            <a:ext cx="2338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Water for energy infrastructure, industry &amp; technology</a:t>
            </a:r>
            <a:endParaRPr lang="en-US" sz="20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92100" y="147641"/>
            <a:ext cx="8229600" cy="444261"/>
          </a:xfrm>
          <a:prstGeom prst="rect">
            <a:avLst/>
          </a:prstGeom>
        </p:spPr>
        <p:txBody>
          <a:bodyPr/>
          <a:lstStyle>
            <a:lvl1pPr algn="l" defTabSz="457056" rtl="0" eaLnBrk="1" latinLnBrk="0" hangingPunct="1">
              <a:spcBef>
                <a:spcPct val="0"/>
              </a:spcBef>
              <a:buNone/>
              <a:defRPr sz="19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mtClean="0"/>
              <a:t>Opportunity map             </a:t>
            </a:r>
            <a:r>
              <a:rPr lang="en-US" smtClean="0"/>
              <a:t>Services                           </a:t>
            </a:r>
            <a:r>
              <a:rPr lang="en-US" smtClean="0">
                <a:solidFill>
                  <a:srgbClr val="3C7C3C"/>
                </a:solidFill>
              </a:rPr>
              <a:t>Green interventions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77916" y="5698963"/>
            <a:ext cx="283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Waste water removal  and stormwater flooding</a:t>
            </a:r>
            <a:endParaRPr lang="en-US" sz="2000" dirty="0"/>
          </a:p>
        </p:txBody>
      </p:sp>
      <p:sp>
        <p:nvSpPr>
          <p:cNvPr id="79" name="TextBox 78"/>
          <p:cNvSpPr txBox="1"/>
          <p:nvPr/>
        </p:nvSpPr>
        <p:spPr>
          <a:xfrm>
            <a:off x="5975195" y="2612698"/>
            <a:ext cx="290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smtClean="0">
                <a:solidFill>
                  <a:srgbClr val="3C7C3C"/>
                </a:solidFill>
              </a:rPr>
              <a:t>Agricultural efficiency</a:t>
            </a:r>
            <a:endParaRPr lang="en-US" sz="2000" dirty="0" smtClean="0">
              <a:solidFill>
                <a:srgbClr val="3C7C3C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13546" y="5298853"/>
            <a:ext cx="290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C7C3C"/>
                </a:solidFill>
              </a:rPr>
              <a:t>Water rights purchase</a:t>
            </a:r>
            <a:endParaRPr lang="en-US" sz="2000" dirty="0">
              <a:solidFill>
                <a:srgbClr val="3C7C3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2019" y="3456337"/>
            <a:ext cx="290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C7C3C"/>
                </a:solidFill>
              </a:rPr>
              <a:t>Corporate practices: </a:t>
            </a:r>
            <a:r>
              <a:rPr lang="en-US" sz="2000" smtClean="0">
                <a:solidFill>
                  <a:srgbClr val="3C7C3C"/>
                </a:solidFill>
              </a:rPr>
              <a:t>watershed </a:t>
            </a:r>
            <a:r>
              <a:rPr lang="en-US" sz="2000" smtClean="0">
                <a:solidFill>
                  <a:srgbClr val="3C7C3C"/>
                </a:solidFill>
              </a:rPr>
              <a:t>stewardship</a:t>
            </a:r>
            <a:endParaRPr lang="en-US" sz="2000" dirty="0">
              <a:solidFill>
                <a:srgbClr val="3C7C3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3546" y="1044115"/>
            <a:ext cx="290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3C7C3C"/>
                </a:solidFill>
              </a:rPr>
              <a:t>Re-operation</a:t>
            </a:r>
            <a:endParaRPr lang="en-US" sz="2000" dirty="0">
              <a:solidFill>
                <a:srgbClr val="3C7C3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2019" y="3012808"/>
            <a:ext cx="290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3C7C3C"/>
                </a:solidFill>
              </a:rPr>
              <a:t>Wetland/ditch </a:t>
            </a:r>
            <a:r>
              <a:rPr lang="en-US" sz="2000" smtClean="0">
                <a:solidFill>
                  <a:srgbClr val="3C7C3C"/>
                </a:solidFill>
              </a:rPr>
              <a:t> mgmt</a:t>
            </a:r>
            <a:endParaRPr lang="en-US" sz="2000" dirty="0">
              <a:solidFill>
                <a:srgbClr val="3C7C3C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22936" y="1593102"/>
            <a:ext cx="6190937" cy="912789"/>
          </a:xfrm>
          <a:prstGeom prst="rect">
            <a:avLst/>
          </a:prstGeom>
          <a:solidFill>
            <a:schemeClr val="accent3">
              <a:lumMod val="5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746793" y="3412919"/>
            <a:ext cx="6067080" cy="1351278"/>
          </a:xfrm>
          <a:prstGeom prst="rect">
            <a:avLst/>
          </a:prstGeom>
          <a:solidFill>
            <a:schemeClr val="accent3">
              <a:lumMod val="5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45" y="188313"/>
            <a:ext cx="8229600" cy="444261"/>
          </a:xfrm>
        </p:spPr>
        <p:txBody>
          <a:bodyPr>
            <a:noAutofit/>
          </a:bodyPr>
          <a:lstStyle/>
          <a:p>
            <a:r>
              <a:rPr lang="en-US" dirty="0" smtClean="0"/>
              <a:t>TNC’s reach from local initiatives </a:t>
            </a:r>
            <a:br>
              <a:rPr lang="en-US" dirty="0" smtClean="0"/>
            </a:br>
            <a:r>
              <a:rPr lang="en-US" dirty="0" smtClean="0"/>
              <a:t>to scaling global strategies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1500" y="833202"/>
            <a:ext cx="158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North America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42281" y="83320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Asia</a:t>
            </a:r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761461" y="1127269"/>
            <a:ext cx="6268239" cy="1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7339157" y="45122"/>
            <a:ext cx="1557109" cy="584776"/>
            <a:chOff x="6591305" y="346373"/>
            <a:chExt cx="2287806" cy="584776"/>
          </a:xfrm>
        </p:grpSpPr>
        <p:sp>
          <p:nvSpPr>
            <p:cNvPr id="95" name="TextBox 94"/>
            <p:cNvSpPr txBox="1"/>
            <p:nvPr/>
          </p:nvSpPr>
          <p:spPr>
            <a:xfrm>
              <a:off x="6591305" y="346373"/>
              <a:ext cx="16061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PRELIMINARY</a:t>
              </a:r>
            </a:p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ILLUSTRATIVE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6591305" y="346373"/>
              <a:ext cx="2287806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591305" y="900827"/>
              <a:ext cx="2287806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/>
          <p:cNvSpPr txBox="1"/>
          <p:nvPr/>
        </p:nvSpPr>
        <p:spPr>
          <a:xfrm>
            <a:off x="518635" y="1280691"/>
            <a:ext cx="2122325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loodplain reconnection </a:t>
            </a:r>
            <a:r>
              <a:rPr lang="en-US" smtClean="0"/>
              <a:t>and management</a:t>
            </a:r>
          </a:p>
          <a:p>
            <a:endParaRPr lang="es-ES_tradnl"/>
          </a:p>
        </p:txBody>
      </p:sp>
      <p:sp>
        <p:nvSpPr>
          <p:cNvPr id="114" name="TextBox 113"/>
          <p:cNvSpPr txBox="1"/>
          <p:nvPr/>
        </p:nvSpPr>
        <p:spPr>
          <a:xfrm>
            <a:off x="518636" y="4062939"/>
            <a:ext cx="212232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Corporate practices: watershed stewardship (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bD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5405511" y="757937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Latin America</a:t>
            </a:r>
            <a:endParaRPr lang="en-US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8104945" y="833202"/>
            <a:ext cx="74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Africa</a:t>
            </a:r>
            <a:endParaRPr lang="en-US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7350491" y="1311762"/>
            <a:ext cx="89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Yangtze</a:t>
            </a:r>
            <a:endParaRPr lang="en-US" dirty="0" smtClean="0"/>
          </a:p>
        </p:txBody>
      </p:sp>
      <p:sp>
        <p:nvSpPr>
          <p:cNvPr id="154" name="TextBox 153"/>
          <p:cNvSpPr txBox="1"/>
          <p:nvPr/>
        </p:nvSpPr>
        <p:spPr>
          <a:xfrm>
            <a:off x="5405511" y="1319163"/>
            <a:ext cx="12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Magdalena</a:t>
            </a:r>
            <a:endParaRPr lang="en-US" dirty="0" smtClean="0"/>
          </a:p>
        </p:txBody>
      </p:sp>
      <p:sp>
        <p:nvSpPr>
          <p:cNvPr id="80" name="TextBox 79"/>
          <p:cNvSpPr txBox="1"/>
          <p:nvPr/>
        </p:nvSpPr>
        <p:spPr>
          <a:xfrm>
            <a:off x="518636" y="2533023"/>
            <a:ext cx="2122325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Catchment restoration and management</a:t>
            </a:r>
          </a:p>
          <a:p>
            <a:endParaRPr lang="es-ES_tradnl"/>
          </a:p>
        </p:txBody>
      </p:sp>
      <p:sp>
        <p:nvSpPr>
          <p:cNvPr id="3" name="TextBox 2"/>
          <p:cNvSpPr txBox="1"/>
          <p:nvPr/>
        </p:nvSpPr>
        <p:spPr>
          <a:xfrm>
            <a:off x="3055687" y="1323688"/>
            <a:ext cx="197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Mississippi </a:t>
            </a:r>
            <a:r>
              <a:rPr lang="es-ES_tradnl" smtClean="0"/>
              <a:t>River</a:t>
            </a:r>
          </a:p>
          <a:p>
            <a:r>
              <a:rPr lang="es-ES_tradnl" smtClean="0"/>
              <a:t>+ North America RRR plan </a:t>
            </a:r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333267" y="2702300"/>
            <a:ext cx="170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Chiapas watersheds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3111500" y="4073138"/>
            <a:ext cx="1701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Reinsurance industry engagement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82096" y="5173884"/>
            <a:ext cx="1469985" cy="11458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USA</a:t>
            </a: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034737" y="5198962"/>
            <a:ext cx="2094702" cy="11458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Colombia and Mexico</a:t>
            </a:r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175211" y="5198962"/>
            <a:ext cx="1421044" cy="11458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China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9919" y="5081286"/>
            <a:ext cx="2222339" cy="16436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i="1" smtClean="0"/>
              <a:t>Indonesia</a:t>
            </a:r>
          </a:p>
          <a:p>
            <a:pPr algn="ctr"/>
            <a:r>
              <a:rPr lang="es-ES_tradnl" i="1" smtClean="0"/>
              <a:t>Small Island States</a:t>
            </a:r>
            <a:endParaRPr lang="en-US" i="1"/>
          </a:p>
        </p:txBody>
      </p:sp>
      <p:sp>
        <p:nvSpPr>
          <p:cNvPr id="7" name="TextBox 6"/>
          <p:cNvSpPr txBox="1"/>
          <p:nvPr/>
        </p:nvSpPr>
        <p:spPr>
          <a:xfrm>
            <a:off x="5509549" y="4350137"/>
            <a:ext cx="273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Engineering firms?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12811" y="630231"/>
            <a:ext cx="6146790" cy="61976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spcCol="0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6" y="105311"/>
            <a:ext cx="8229600" cy="444261"/>
          </a:xfrm>
        </p:spPr>
        <p:txBody>
          <a:bodyPr/>
          <a:lstStyle/>
          <a:p>
            <a:r>
              <a:rPr lang="en-US" dirty="0" smtClean="0"/>
              <a:t>How do we achieve global scale?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95880" y="2904058"/>
            <a:ext cx="1490133" cy="1473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spcCol="0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5890" y="3488256"/>
            <a:ext cx="169312" cy="186276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spcCol="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88399" y="2991930"/>
            <a:ext cx="1146013" cy="1505452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en-US" b="1" dirty="0" smtClean="0"/>
              <a:t>Global impact at scale</a:t>
            </a:r>
          </a:p>
          <a:p>
            <a:r>
              <a:rPr lang="en-US" smtClean="0"/>
              <a:t>$50-100 billion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20236" y="3047089"/>
            <a:ext cx="1157494" cy="1477299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en-US" b="1" dirty="0" smtClean="0"/>
              <a:t>Impact through</a:t>
            </a:r>
          </a:p>
          <a:p>
            <a:r>
              <a:rPr lang="en-US" b="1" dirty="0" smtClean="0"/>
              <a:t>Partners</a:t>
            </a:r>
          </a:p>
          <a:p>
            <a:r>
              <a:rPr lang="en-US" smtClean="0"/>
              <a:t>$1-2 </a:t>
            </a:r>
            <a:r>
              <a:rPr lang="en-US" dirty="0" smtClean="0"/>
              <a:t>billion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823" y="4377258"/>
            <a:ext cx="914393" cy="1754298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en-US" b="1" dirty="0"/>
              <a:t>Direct impact</a:t>
            </a:r>
          </a:p>
          <a:p>
            <a:r>
              <a:rPr lang="en-US" b="1" dirty="0" smtClean="0"/>
              <a:t>TNC</a:t>
            </a:r>
            <a:endParaRPr lang="en-US" dirty="0" smtClean="0"/>
          </a:p>
          <a:p>
            <a:r>
              <a:rPr lang="en-US" smtClean="0"/>
              <a:t>$50-100 </a:t>
            </a:r>
            <a:r>
              <a:rPr lang="en-US" dirty="0" smtClean="0"/>
              <a:t>million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  <a:endCxn id="8" idx="3"/>
          </p:cNvCxnSpPr>
          <p:nvPr/>
        </p:nvCxnSpPr>
        <p:spPr>
          <a:xfrm flipV="1">
            <a:off x="508020" y="3647253"/>
            <a:ext cx="312665" cy="7300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  <a:endCxn id="5" idx="6"/>
          </p:cNvCxnSpPr>
          <p:nvPr/>
        </p:nvCxnSpPr>
        <p:spPr>
          <a:xfrm flipH="1" flipV="1">
            <a:off x="2286013" y="3640658"/>
            <a:ext cx="434223" cy="1450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  <a:endCxn id="7" idx="6"/>
          </p:cNvCxnSpPr>
          <p:nvPr/>
        </p:nvCxnSpPr>
        <p:spPr>
          <a:xfrm flipH="1" flipV="1">
            <a:off x="6959602" y="3729035"/>
            <a:ext cx="428795" cy="156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06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2400" y="76200"/>
            <a:ext cx="8801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Our theory of change – how to scale through others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1316"/>
            <a:ext cx="5737285" cy="523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xplosion 2 1"/>
          <p:cNvSpPr/>
          <p:nvPr/>
        </p:nvSpPr>
        <p:spPr>
          <a:xfrm>
            <a:off x="5283200" y="4394200"/>
            <a:ext cx="4381500" cy="264160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four need to be in place to make change happen</a:t>
            </a:r>
          </a:p>
        </p:txBody>
      </p:sp>
    </p:spTree>
    <p:extLst>
      <p:ext uri="{BB962C8B-B14F-4D97-AF65-F5344CB8AC3E}">
        <p14:creationId xmlns:p14="http://schemas.microsoft.com/office/powerpoint/2010/main" val="35754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902"/>
            <a:ext cx="8229600" cy="444261"/>
          </a:xfrm>
        </p:spPr>
        <p:txBody>
          <a:bodyPr>
            <a:noAutofit/>
          </a:bodyPr>
          <a:lstStyle/>
          <a:p>
            <a:r>
              <a:rPr lang="es-ES_tradnl" sz="3600" smtClean="0"/>
              <a:t>Frank’s cliff notes to the IEIL framework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628"/>
            <a:ext cx="8229600" cy="4493854"/>
          </a:xfrm>
        </p:spPr>
        <p:txBody>
          <a:bodyPr>
            <a:normAutofit/>
          </a:bodyPr>
          <a:lstStyle/>
          <a:p>
            <a:r>
              <a:rPr lang="es-ES_tradnl" sz="3200" smtClean="0"/>
              <a:t>Inform– show it can be done</a:t>
            </a:r>
          </a:p>
          <a:p>
            <a:r>
              <a:rPr lang="es-ES_tradnl" sz="3200" smtClean="0"/>
              <a:t>Enable– help others do it</a:t>
            </a:r>
          </a:p>
          <a:p>
            <a:r>
              <a:rPr lang="es-ES_tradnl" sz="3200" smtClean="0"/>
              <a:t>Incentivize– drive funding and policy to make it easier to do it</a:t>
            </a:r>
          </a:p>
          <a:p>
            <a:r>
              <a:rPr lang="es-ES_tradnl" sz="3200" smtClean="0"/>
              <a:t>Lead—build political will and social expectation so that others will do it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484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400" b="0" smtClean="0"/>
              <a:t>Audiences</a:t>
            </a:r>
            <a:endParaRPr lang="en-US" sz="4400" b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smtClean="0"/>
              <a:t>Policy: </a:t>
            </a:r>
          </a:p>
          <a:p>
            <a:pPr lvl="1"/>
            <a:r>
              <a:rPr lang="es-ES_tradnl" sz="3200" smtClean="0"/>
              <a:t>UNFCCC, UNISDR</a:t>
            </a:r>
          </a:p>
          <a:p>
            <a:pPr lvl="1"/>
            <a:r>
              <a:rPr lang="es-ES_tradnl" sz="3200" smtClean="0"/>
              <a:t>World Bank, GEF, other multinationals, </a:t>
            </a:r>
          </a:p>
          <a:p>
            <a:pPr lvl="1"/>
            <a:r>
              <a:rPr lang="es-ES_tradnl" sz="3200" smtClean="0"/>
              <a:t>national governments</a:t>
            </a:r>
          </a:p>
          <a:p>
            <a:pPr lvl="1"/>
            <a:r>
              <a:rPr lang="es-ES_tradnl" sz="3200" smtClean="0"/>
              <a:t>state governments in key areas</a:t>
            </a:r>
          </a:p>
          <a:p>
            <a:r>
              <a:rPr lang="es-ES_tradnl" sz="3200" smtClean="0"/>
              <a:t>Corporate: </a:t>
            </a:r>
          </a:p>
          <a:p>
            <a:pPr lvl="1"/>
            <a:r>
              <a:rPr lang="es-ES_tradnl" sz="3200" smtClean="0"/>
              <a:t>Engineering firms, </a:t>
            </a:r>
          </a:p>
          <a:p>
            <a:pPr lvl="1"/>
            <a:r>
              <a:rPr lang="es-ES_tradnl" sz="3200"/>
              <a:t>R</a:t>
            </a:r>
            <a:r>
              <a:rPr lang="es-ES_tradnl" sz="3200" smtClean="0"/>
              <a:t>einsurance industry</a:t>
            </a:r>
            <a:endParaRPr lang="en-US" sz="3200" smtClean="0"/>
          </a:p>
          <a:p>
            <a:r>
              <a:rPr lang="es-ES_tradnl" sz="3200" smtClean="0"/>
              <a:t>Urban leaders</a:t>
            </a:r>
          </a:p>
        </p:txBody>
      </p:sp>
    </p:spTree>
    <p:extLst>
      <p:ext uri="{BB962C8B-B14F-4D97-AF65-F5344CB8AC3E}">
        <p14:creationId xmlns:p14="http://schemas.microsoft.com/office/powerpoint/2010/main" val="24355080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  <p:tag name="THINKCELLSHAPEDONOTDELETE" val="pE8iHgkA6AEu_FumrDOoSD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GOKCNd2QkysGs0.uaGZt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RTaAjHyEygaBEjBnBUj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_zni_yzUGTeZ_TDojf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2V5_T3hv0uBYr83N7nf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LGfWqOe0CBmm3barZWJ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dZkZuRo4kO5KlulchSHL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r9yLR6dESp92i.jUaes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P.NxCAIkODDeGTX6hk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_msYV5W0OGJ9s.J8rfQ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gAkdZsik.pHy2hdw9Qj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waDWee8kiFak03wnyfN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8HD1ALd4EaUwJh9ZW3i1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Firm Forma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0066CC"/>
      </a:accent3>
      <a:accent4>
        <a:srgbClr val="002960"/>
      </a:accent4>
      <a:accent5>
        <a:srgbClr val="FF6600"/>
      </a:accent5>
      <a:accent6>
        <a:srgbClr val="808080"/>
      </a:accent6>
      <a:hlink>
        <a:srgbClr val="0066CC"/>
      </a:hlink>
      <a:folHlink>
        <a:srgbClr val="002960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5669E29EFAB14582576D25EF448152" ma:contentTypeVersion="1" ma:contentTypeDescription="Create a new document." ma:contentTypeScope="" ma:versionID="48c703af1e1d1ce53016ea7ac37b904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0d331ebd68627ead16f146830ec63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7661280-7820-4F37-BF7B-06BE73A69403}"/>
</file>

<file path=customXml/itemProps2.xml><?xml version="1.0" encoding="utf-8"?>
<ds:datastoreItem xmlns:ds="http://schemas.openxmlformats.org/officeDocument/2006/customXml" ds:itemID="{1E14A195-24C5-4351-952F-9785E70C124E}"/>
</file>

<file path=customXml/itemProps3.xml><?xml version="1.0" encoding="utf-8"?>
<ds:datastoreItem xmlns:ds="http://schemas.openxmlformats.org/officeDocument/2006/customXml" ds:itemID="{EA5BCA0D-07B3-4DF0-98BE-499D4BF708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28120</TotalTime>
  <Words>590</Words>
  <Application>Microsoft Office PowerPoint</Application>
  <PresentationFormat>On-screen Show (4:3)</PresentationFormat>
  <Paragraphs>96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Blank</vt:lpstr>
      <vt:lpstr>1_blank</vt:lpstr>
      <vt:lpstr>think-cell Slide</vt:lpstr>
      <vt:lpstr>PowerPoint Presentation</vt:lpstr>
      <vt:lpstr>PowerPoint Presentation</vt:lpstr>
      <vt:lpstr>What are we trying to achieve in the Global Freshwater Team?</vt:lpstr>
      <vt:lpstr>PowerPoint Presentation</vt:lpstr>
      <vt:lpstr>TNC’s reach from local initiatives  to scaling global strategies</vt:lpstr>
      <vt:lpstr>How do we achieve global scale?</vt:lpstr>
      <vt:lpstr>PowerPoint Presentation</vt:lpstr>
      <vt:lpstr>Frank’s cliff notes to the IEIL framework</vt:lpstr>
      <vt:lpstr>Audiences</vt:lpstr>
      <vt:lpstr>Floodplains</vt:lpstr>
      <vt:lpstr>PowerPoint Presentation</vt:lpstr>
      <vt:lpstr>Watershed restoration</vt:lpstr>
      <vt:lpstr>PowerPoint Presentation</vt:lpstr>
      <vt:lpstr>Some principles of operation (per Giulio Boccaletti)</vt:lpstr>
      <vt:lpstr>PowerPoint Presentation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WATER TNC</dc:title>
  <dc:creator>Giulio Boccaletti</dc:creator>
  <cp:lastModifiedBy>Frank L</cp:lastModifiedBy>
  <cp:revision>396</cp:revision>
  <dcterms:created xsi:type="dcterms:W3CDTF">2013-02-01T21:31:41Z</dcterms:created>
  <dcterms:modified xsi:type="dcterms:W3CDTF">2013-05-30T12:52:43Z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0x010100685669E29EFAB14582576D25EF448152</vt:lpwstr>
  </property>
</Properties>
</file>